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60" r:id="rId3"/>
    <p:sldId id="590" r:id="rId4"/>
    <p:sldId id="319" r:id="rId5"/>
    <p:sldId id="275" r:id="rId6"/>
    <p:sldId id="612" r:id="rId7"/>
    <p:sldId id="606" r:id="rId8"/>
    <p:sldId id="499" r:id="rId9"/>
    <p:sldId id="592" r:id="rId10"/>
    <p:sldId id="607" r:id="rId11"/>
    <p:sldId id="593" r:id="rId12"/>
    <p:sldId id="594" r:id="rId13"/>
    <p:sldId id="608" r:id="rId14"/>
    <p:sldId id="609" r:id="rId15"/>
    <p:sldId id="595" r:id="rId16"/>
    <p:sldId id="596" r:id="rId17"/>
    <p:sldId id="597" r:id="rId18"/>
    <p:sldId id="610" r:id="rId19"/>
    <p:sldId id="301" r:id="rId20"/>
    <p:sldId id="312" r:id="rId21"/>
    <p:sldId id="318" r:id="rId22"/>
    <p:sldId id="32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591CE-223E-40B3-8D65-2C0F0A8EC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52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CBF8B8-B47A-4E4A-BE85-5298A5F543B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1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726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166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422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911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8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0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41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744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910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83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249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101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409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0C3-7BD5-4463-A361-A21D5604329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3305-15A3-4F1D-B067-0B4467527AC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F62B-E538-40FE-B01F-26697BFD6EF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72206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77C-4B34-4328-876F-7D25B66BCC2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3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17CD-1BC9-418B-860F-828A45727A1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4C98-3253-414A-89F8-25A73E07ADA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DE9-1E41-465A-BE2A-CAD3BE61847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D-9E9F-40B9-9F30-2A999BB9C84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C0D-F72E-4E2F-8ED9-E473743ED1A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4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4C9E-FC14-4070-A0F9-3375849A95F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17C-281F-46D1-9A55-1916CF0B07E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9B00-756B-4C64-887D-65545BA1CB8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2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FD68-3358-4493-A715-DFC3C7724E1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A2DD-11FF-455B-A7BD-AC56AC78D16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9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3C3E-70CE-4F81-AD3E-5CD573E6F61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34F-73BE-4C48-A3C0-E035EFCDE6F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3BF-9705-4C3A-BBFB-926AD168C27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D7E6-8D71-450E-971F-32A6878D2D8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A0C-50C1-498B-8AF0-7B41FF1DCDE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CCB2-435E-492E-A095-2DEBAAA34E5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9EC-C7BC-49F7-8F70-6764B14906D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AFD8-A63D-47E5-9B8A-0CCDC160CAC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DD27-D7EB-41B1-88A4-0BCBF958E54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BA8F-C745-453D-AD1D-89FD9C63AAA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04-09-2017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aagraha.org/" TargetMode="External"/><Relationship Id="rId2" Type="http://schemas.openxmlformats.org/officeDocument/2006/relationships/hyperlink" Target="mailto:Justin.ralph@janaagraha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06" y="1106790"/>
            <a:ext cx="6678899" cy="2495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221" y="4303455"/>
            <a:ext cx="10600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/>
              <a:t>Ward Sabha</a:t>
            </a:r>
            <a:r>
              <a:rPr lang="en-US" sz="4400" b="1" dirty="0" smtClean="0"/>
              <a:t>|</a:t>
            </a:r>
            <a:r>
              <a:rPr lang="en-IN" sz="4400" b="1" dirty="0" smtClean="0"/>
              <a:t>Kavalbyrasandra </a:t>
            </a:r>
            <a:r>
              <a:rPr lang="en-US" sz="4400" b="1" dirty="0" smtClean="0"/>
              <a:t># 32 </a:t>
            </a:r>
            <a:endParaRPr lang="en-US" sz="4400" b="1" dirty="0"/>
          </a:p>
          <a:p>
            <a:pPr algn="ctr"/>
            <a:r>
              <a:rPr lang="en-US" sz="4400" b="1" dirty="0" smtClean="0"/>
              <a:t>19 </a:t>
            </a:r>
            <a:r>
              <a:rPr lang="en-IN" sz="4400" b="1" dirty="0" smtClean="0"/>
              <a:t>August </a:t>
            </a:r>
            <a:r>
              <a:rPr lang="en-US" sz="4400" b="1" dirty="0" smtClean="0"/>
              <a:t>2017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471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- Works</a:t>
            </a:r>
          </a:p>
          <a:p>
            <a:r>
              <a:rPr lang="en-US" sz="2000" b="1" dirty="0" smtClean="0"/>
              <a:t>Contact Person :  </a:t>
            </a:r>
            <a:r>
              <a:rPr lang="en-US" sz="2000" b="1" dirty="0"/>
              <a:t>T Krishna </a:t>
            </a:r>
            <a:r>
              <a:rPr lang="en-US" sz="2000" b="1" dirty="0" smtClean="0"/>
              <a:t>Murthy-AE</a:t>
            </a:r>
          </a:p>
          <a:p>
            <a:r>
              <a:rPr lang="en-US" sz="2000" b="1" dirty="0" smtClean="0"/>
              <a:t>Contact Details : 9480684027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88364"/>
              </p:ext>
            </p:extLst>
          </p:nvPr>
        </p:nvGraphicFramePr>
        <p:xfrm>
          <a:off x="113900" y="1512037"/>
          <a:ext cx="11914496" cy="502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30"/>
                <a:gridCol w="1772771"/>
                <a:gridCol w="1648178"/>
                <a:gridCol w="1749777"/>
                <a:gridCol w="925689"/>
                <a:gridCol w="790222"/>
                <a:gridCol w="936978"/>
                <a:gridCol w="835378"/>
                <a:gridCol w="699911"/>
                <a:gridCol w="2105462"/>
              </a:tblGrid>
              <a:tr h="808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79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Lions Club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Bengaluru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of existing footpath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K.B Sandra, LR Bande main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road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Shampura main road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 </a:t>
                      </a:r>
                    </a:p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2017-18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15-December-2017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</a:t>
                      </a:r>
                    </a:p>
                    <a:p>
                      <a:pPr algn="l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will start December. 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0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Lions Club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Bengaluru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of mud/unpaved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Railway parallel road, Shampura, BMK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Nagarothana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October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</a:t>
                      </a:r>
                    </a:p>
                    <a:p>
                      <a:pPr algn="l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in process.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9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Lions Club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Bengaluru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Public Toilets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Pushpanjali Bus stop &amp; Lal Bhadur Shastri First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grade college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 T Krishna Murthy: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 were scheduled to construct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land that has currently gone for the  Indira canteen. An alternate location needs to be found. Citizens suggested E Toilet as an option.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</a:t>
            </a:r>
            <a:r>
              <a:rPr lang="en-US" sz="2000" b="1" dirty="0"/>
              <a:t>BBMP </a:t>
            </a:r>
            <a:r>
              <a:rPr lang="en-US" sz="2000" b="1" dirty="0" smtClean="0"/>
              <a:t>– Works</a:t>
            </a:r>
          </a:p>
          <a:p>
            <a:r>
              <a:rPr lang="en-US" sz="2000" b="1" dirty="0" smtClean="0"/>
              <a:t>Contact Person : T Krishna Murthy-AE</a:t>
            </a:r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 </a:t>
            </a:r>
            <a:r>
              <a:rPr lang="en-US" sz="2000" b="1" dirty="0" smtClean="0"/>
              <a:t>9480684027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32512"/>
              </p:ext>
            </p:extLst>
          </p:nvPr>
        </p:nvGraphicFramePr>
        <p:xfrm>
          <a:off x="95534" y="1184657"/>
          <a:ext cx="11928146" cy="580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46"/>
                <a:gridCol w="1621287"/>
                <a:gridCol w="1580444"/>
                <a:gridCol w="1952978"/>
                <a:gridCol w="869244"/>
                <a:gridCol w="817638"/>
                <a:gridCol w="819251"/>
                <a:gridCol w="869245"/>
                <a:gridCol w="620889"/>
                <a:gridCol w="2326524"/>
              </a:tblGrid>
              <a:tr h="725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51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Lions Club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Bengaluru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 Bande, BBMP Ward Office &amp; other junctions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 </a:t>
                      </a:r>
                    </a:p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2016-17</a:t>
                      </a:r>
                    </a:p>
                    <a:p>
                      <a:pPr algn="ctr" fontAlgn="b"/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in process.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members can provide suggestions for CCTV camera locations.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13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 Layout Welfare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of pothole-ridden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3rd main road MM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dirty="0" smtClean="0">
                          <a:latin typeface="+mn-lt"/>
                        </a:rPr>
                        <a:t>T Krishna Murthy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layout 3</a:t>
                      </a:r>
                      <a:r>
                        <a:rPr lang="en-IN" sz="15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main Road 90% work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done. Additional slabs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available. Will be procured at the earliest and this work closed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1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 Layout Welfare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3rd main road &amp; All cross roads of MM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 </a:t>
                      </a:r>
                    </a:p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2016-17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in process.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members can provide suggestions for CCTV camera locations.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8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6291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</a:t>
            </a:r>
            <a:r>
              <a:rPr lang="en-US" sz="2000" b="1" dirty="0" smtClean="0"/>
              <a:t>- Forest</a:t>
            </a:r>
          </a:p>
          <a:p>
            <a:r>
              <a:rPr lang="en-US" sz="2000" b="1" dirty="0" smtClean="0"/>
              <a:t>Contact Person : </a:t>
            </a:r>
          </a:p>
          <a:p>
            <a:r>
              <a:rPr lang="en-US" sz="2000" b="1" dirty="0" smtClean="0"/>
              <a:t>Contact Details :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25674"/>
              </p:ext>
            </p:extLst>
          </p:nvPr>
        </p:nvGraphicFramePr>
        <p:xfrm>
          <a:off x="131927" y="1760446"/>
          <a:ext cx="11928146" cy="476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40"/>
                <a:gridCol w="1546577"/>
                <a:gridCol w="1241778"/>
                <a:gridCol w="1952978"/>
                <a:gridCol w="982133"/>
                <a:gridCol w="790223"/>
                <a:gridCol w="959555"/>
                <a:gridCol w="880533"/>
                <a:gridCol w="767645"/>
                <a:gridCol w="2295184"/>
              </a:tblGrid>
              <a:tr h="792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61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 Layout Welfare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Planting New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3rd main road MM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06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Chinnanna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Planting New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main,2main,3rd main Chinnanna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06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Kodava Sulthanpalya Representative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Planting New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block &amp; Atmananda colony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</a:t>
            </a:r>
            <a:r>
              <a:rPr lang="en-US" sz="2000" b="1" dirty="0"/>
              <a:t>BBMP </a:t>
            </a:r>
            <a:r>
              <a:rPr lang="en-US" sz="2000" b="1" dirty="0" smtClean="0"/>
              <a:t>- Health</a:t>
            </a:r>
          </a:p>
          <a:p>
            <a:r>
              <a:rPr lang="en-US" sz="2000" b="1" dirty="0" smtClean="0"/>
              <a:t>Contact Person : Raja (</a:t>
            </a:r>
            <a:r>
              <a:rPr lang="en-US" sz="2000" b="1" dirty="0"/>
              <a:t>Health </a:t>
            </a:r>
            <a:r>
              <a:rPr lang="en-IN" sz="2000" b="1" dirty="0"/>
              <a:t>inspector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 </a:t>
            </a:r>
            <a:r>
              <a:rPr lang="en-US" sz="2000" b="1" dirty="0" smtClean="0"/>
              <a:t>9663674226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7822"/>
              </p:ext>
            </p:extLst>
          </p:nvPr>
        </p:nvGraphicFramePr>
        <p:xfrm>
          <a:off x="109182" y="1678559"/>
          <a:ext cx="11928146" cy="455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46"/>
                <a:gridCol w="1822128"/>
                <a:gridCol w="1377244"/>
                <a:gridCol w="2201333"/>
                <a:gridCol w="824089"/>
                <a:gridCol w="790222"/>
                <a:gridCol w="936978"/>
                <a:gridCol w="801511"/>
                <a:gridCol w="857956"/>
                <a:gridCol w="1866039"/>
              </a:tblGrid>
              <a:tr h="549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396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Chinnanna Layout RWA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Chinnanna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1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Lions Club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Bengaluru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Salem Railway parallel road, parks &amp; P&amp;T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Qtrs.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Grave yards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55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 Layout Welfare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Entire MM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BBMP- Strom Water Drain</a:t>
            </a:r>
          </a:p>
          <a:p>
            <a:r>
              <a:rPr lang="en-US" sz="2000" b="1" dirty="0" smtClean="0"/>
              <a:t>Contact Person :  Basavarajappa-</a:t>
            </a:r>
            <a:r>
              <a:rPr lang="en-IN" sz="2000" b="1" dirty="0" smtClean="0"/>
              <a:t>AEE</a:t>
            </a:r>
            <a:endParaRPr lang="en-US" sz="2000" b="1" dirty="0" smtClean="0"/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 </a:t>
            </a:r>
            <a:r>
              <a:rPr lang="en-US" sz="2000" b="1" dirty="0" smtClean="0"/>
              <a:t>9448154988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91122"/>
              </p:ext>
            </p:extLst>
          </p:nvPr>
        </p:nvGraphicFramePr>
        <p:xfrm>
          <a:off x="136477" y="1569378"/>
          <a:ext cx="11920055" cy="420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40"/>
                <a:gridCol w="1795139"/>
                <a:gridCol w="1749777"/>
                <a:gridCol w="2077156"/>
                <a:gridCol w="880533"/>
                <a:gridCol w="587022"/>
                <a:gridCol w="948267"/>
                <a:gridCol w="948267"/>
                <a:gridCol w="643466"/>
                <a:gridCol w="1840088"/>
              </a:tblGrid>
              <a:tr h="549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10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Chinnanna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of Strom Water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Main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 Chinnanna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0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of Strom Water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 hanumanthappa layout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Kavalbyrasandra 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0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 Layout Welfare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of Strom Water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3rd main road MM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0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Lions Club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Bengaluru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Adityanagar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of Strom Water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P&amp;T </a:t>
                      </a:r>
                      <a:r>
                        <a:rPr lang="en-IN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Quaters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Kavalbyrasandra main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road, LR Bande main road &amp; Railway line 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BESCOM</a:t>
            </a:r>
          </a:p>
          <a:p>
            <a:r>
              <a:rPr lang="en-US" sz="2000" b="1" dirty="0" smtClean="0"/>
              <a:t>Contact Person : </a:t>
            </a:r>
            <a:r>
              <a:rPr lang="en-US" sz="2000" b="1" dirty="0" err="1" smtClean="0"/>
              <a:t>Gautham</a:t>
            </a:r>
            <a:r>
              <a:rPr lang="en-US" sz="2000" b="1" dirty="0" smtClean="0"/>
              <a:t>-AE</a:t>
            </a:r>
          </a:p>
          <a:p>
            <a:r>
              <a:rPr lang="en-US" sz="2000" b="1" dirty="0" smtClean="0"/>
              <a:t>Contact Details : 9449864899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68152"/>
              </p:ext>
            </p:extLst>
          </p:nvPr>
        </p:nvGraphicFramePr>
        <p:xfrm>
          <a:off x="109181" y="1733150"/>
          <a:ext cx="11928146" cy="238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86"/>
                <a:gridCol w="1524000"/>
                <a:gridCol w="1501422"/>
                <a:gridCol w="2415822"/>
                <a:gridCol w="891822"/>
                <a:gridCol w="620889"/>
                <a:gridCol w="970845"/>
                <a:gridCol w="609600"/>
                <a:gridCol w="530577"/>
                <a:gridCol w="2328883"/>
              </a:tblGrid>
              <a:tr h="549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10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Regular Supply of Electricity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 hanumanthappa layout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Kavalbyrasandra 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19-September-2017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Gautham: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Emergency only we will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 power supply. The current requirement will be supplemented as we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 power from Hebbala power station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There is planned load shedding which will also impact supply.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6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BWSSB</a:t>
            </a:r>
          </a:p>
          <a:p>
            <a:r>
              <a:rPr lang="en-US" sz="2000" b="1" dirty="0" smtClean="0"/>
              <a:t>Contact Person : Husain Basha-AE</a:t>
            </a:r>
          </a:p>
          <a:p>
            <a:r>
              <a:rPr lang="en-US" sz="2000" b="1" dirty="0" smtClean="0"/>
              <a:t>Contact Details </a:t>
            </a:r>
            <a:r>
              <a:rPr lang="en-US" sz="2000" b="1" dirty="0"/>
              <a:t>: </a:t>
            </a:r>
            <a:r>
              <a:rPr lang="en-US" sz="2000" b="1" dirty="0" smtClean="0"/>
              <a:t>9845444023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94025"/>
              </p:ext>
            </p:extLst>
          </p:nvPr>
        </p:nvGraphicFramePr>
        <p:xfrm>
          <a:off x="101599" y="1523212"/>
          <a:ext cx="12011378" cy="444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90"/>
                <a:gridCol w="1250833"/>
                <a:gridCol w="1377245"/>
                <a:gridCol w="1896533"/>
                <a:gridCol w="824089"/>
                <a:gridCol w="609600"/>
                <a:gridCol w="959555"/>
                <a:gridCol w="530578"/>
                <a:gridCol w="914400"/>
                <a:gridCol w="3194755"/>
              </a:tblGrid>
              <a:tr h="68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699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existing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pipeline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G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anesha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 hanumanthappa layout kavalbyrasandra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29-August-2017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Husain Basha</a:t>
                      </a:r>
                      <a:r>
                        <a:rPr lang="en-IN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issues are noted down, we will attend  the  issues  with in a 10 days.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24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Kodava Sulthanpalya Representative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 Regular Water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the cross roads of Atmananda colony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Husain Basha: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 is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in this area, frequency of water supply will be increased to once in 2 days. Valve man is to sign in the register and community to confirm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3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Kodava Sulthanpalya Representative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of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existing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pipeline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Atmananda colony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Husain Basha:</a:t>
                      </a:r>
                      <a:r>
                        <a:rPr lang="en-US" sz="1500" b="1" baseline="0" dirty="0" smtClean="0">
                          <a:latin typeface="+mn-lt"/>
                        </a:rPr>
                        <a:t> </a:t>
                      </a:r>
                      <a:r>
                        <a:rPr lang="en-US" sz="1500" b="1" baseline="0" dirty="0" smtClean="0">
                          <a:latin typeface="+mn-lt"/>
                        </a:rPr>
                        <a:t>W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issues on site.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and Repair of Sewage 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 hanumanthappa layout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Kavalbyrasandra 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29-August-2017</a:t>
                      </a:r>
                      <a:endParaRPr lang="en-IN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Husain Basha:</a:t>
                      </a:r>
                      <a:r>
                        <a:rPr lang="en-US" sz="1500" b="1" baseline="0" dirty="0" smtClean="0">
                          <a:latin typeface="+mn-lt"/>
                        </a:rPr>
                        <a:t>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issues are noted down. We will attend issues  with in 10 days.</a:t>
                      </a:r>
                      <a:endParaRPr lang="en-IN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BMTC</a:t>
            </a:r>
          </a:p>
          <a:p>
            <a:r>
              <a:rPr lang="en-US" sz="2000" b="1" dirty="0" smtClean="0"/>
              <a:t>Contact Person : </a:t>
            </a:r>
          </a:p>
          <a:p>
            <a:r>
              <a:rPr lang="en-US" sz="2000" b="1" dirty="0" smtClean="0"/>
              <a:t>Contact Details : 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71961"/>
              </p:ext>
            </p:extLst>
          </p:nvPr>
        </p:nvGraphicFramePr>
        <p:xfrm>
          <a:off x="131927" y="1778305"/>
          <a:ext cx="11928146" cy="197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84"/>
                <a:gridCol w="1682045"/>
                <a:gridCol w="1456266"/>
                <a:gridCol w="1422400"/>
                <a:gridCol w="936978"/>
                <a:gridCol w="654756"/>
                <a:gridCol w="1027288"/>
                <a:gridCol w="1016000"/>
                <a:gridCol w="519289"/>
                <a:gridCol w="2645140"/>
              </a:tblGrid>
              <a:tr h="676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98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Ambedkar Layout Residents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bus routes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Kavalbyrasandra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meeting.</a:t>
                      </a:r>
                    </a:p>
                    <a:p>
                      <a:pPr algn="l" fontAlgn="b"/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8404" y="2693915"/>
            <a:ext cx="847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Ward </a:t>
            </a:r>
            <a:r>
              <a:rPr lang="en-US" sz="4800" b="1" dirty="0">
                <a:latin typeface="+mj-lt"/>
              </a:rPr>
              <a:t>I</a:t>
            </a:r>
            <a:r>
              <a:rPr lang="en-US" sz="4800" b="1" dirty="0" smtClean="0">
                <a:latin typeface="+mj-lt"/>
              </a:rPr>
              <a:t>nfrastructure</a:t>
            </a:r>
            <a:endParaRPr lang="en-US" sz="4800" b="1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41" y="216230"/>
            <a:ext cx="8475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SCORE for Parks Playground and Public Toilet</a:t>
            </a:r>
            <a:endParaRPr lang="en-US" sz="3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06692"/>
              </p:ext>
            </p:extLst>
          </p:nvPr>
        </p:nvGraphicFramePr>
        <p:xfrm>
          <a:off x="152687" y="2184784"/>
          <a:ext cx="11789104" cy="2848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203"/>
                <a:gridCol w="10027573"/>
                <a:gridCol w="1003328"/>
              </a:tblGrid>
              <a:tr h="2829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SL No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Park Name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Score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 smtClean="0">
                          <a:effectLst/>
                        </a:rPr>
                        <a:t>Postal &amp; telegram </a:t>
                      </a:r>
                      <a:r>
                        <a:rPr lang="en-IN" sz="1800" u="none" strike="noStrike" dirty="0">
                          <a:effectLst/>
                        </a:rPr>
                        <a:t>Badavane BSNL Office road Part-2 </a:t>
                      </a:r>
                      <a:r>
                        <a:rPr lang="en-IN" sz="1800" u="none" strike="noStrike" dirty="0" smtClean="0">
                          <a:effectLst/>
                        </a:rPr>
                        <a:t>Sulthanpalya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K H B Quarters Park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Postal </a:t>
                      </a:r>
                      <a:r>
                        <a:rPr lang="en-IN" sz="1800" u="none" strike="noStrike" dirty="0" smtClean="0">
                          <a:effectLst/>
                        </a:rPr>
                        <a:t>&amp; telegram </a:t>
                      </a:r>
                      <a:r>
                        <a:rPr lang="en-IN" sz="1800" u="none" strike="noStrike" dirty="0">
                          <a:effectLst/>
                        </a:rPr>
                        <a:t>Badavane BSNL Office road Part -1 </a:t>
                      </a:r>
                      <a:r>
                        <a:rPr lang="en-IN" sz="1800" u="none" strike="noStrike" dirty="0" smtClean="0">
                          <a:effectLst/>
                        </a:rPr>
                        <a:t>Sulthanpalya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BSNL offices Road Part 9(Foot ball Ground) Park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BSNL office part-1 Park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L R Bande, Shampura BBMP Park Part 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Near Ward 32 Office Kavalbyrasandra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>
                          <a:effectLst/>
                        </a:rPr>
                        <a:t>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Near </a:t>
                      </a:r>
                      <a:r>
                        <a:rPr lang="en-IN" sz="1800" u="none" strike="noStrike" dirty="0" smtClean="0">
                          <a:effectLst/>
                        </a:rPr>
                        <a:t>Sulthanpalya </a:t>
                      </a:r>
                      <a:r>
                        <a:rPr lang="en-IN" sz="1800" u="none" strike="noStrike" dirty="0">
                          <a:effectLst/>
                        </a:rPr>
                        <a:t>Bus Stop, Lal Bahadur Shastri Park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1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 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>
                          <a:effectLst/>
                        </a:rPr>
                        <a:t>Average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27602"/>
              </p:ext>
            </p:extLst>
          </p:nvPr>
        </p:nvGraphicFramePr>
        <p:xfrm>
          <a:off x="151072" y="5194537"/>
          <a:ext cx="11804368" cy="568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185"/>
                <a:gridCol w="10035247"/>
                <a:gridCol w="1009936"/>
              </a:tblGrid>
              <a:tr h="2829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SL No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 smtClean="0">
                          <a:effectLst/>
                        </a:rPr>
                        <a:t>Playground </a:t>
                      </a:r>
                      <a:r>
                        <a:rPr lang="en-IN" sz="1800" b="1" u="none" strike="noStrike" dirty="0">
                          <a:effectLst/>
                        </a:rPr>
                        <a:t>Name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Score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>
                          <a:effectLst/>
                        </a:rPr>
                        <a:t>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u="none" strike="noStrike" dirty="0" smtClean="0">
                          <a:effectLst/>
                        </a:rPr>
                        <a:t>Sultan Palya Play Ground, Dinnuru Main Road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u="none" strike="noStrike" dirty="0" smtClean="0">
                          <a:effectLst/>
                        </a:rPr>
                        <a:t>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04816"/>
              </p:ext>
            </p:extLst>
          </p:nvPr>
        </p:nvGraphicFramePr>
        <p:xfrm>
          <a:off x="163773" y="5990278"/>
          <a:ext cx="11764371" cy="568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473"/>
                <a:gridCol w="10059963"/>
                <a:gridCol w="1009935"/>
              </a:tblGrid>
              <a:tr h="2829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SL No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 smtClean="0">
                          <a:effectLst/>
                        </a:rPr>
                        <a:t>Public Toilet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Score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507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u="none" strike="noStrike" dirty="0">
                          <a:effectLst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7022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Parks, Playgrounds and Public Toilets 2016 survey was conducted on</a:t>
            </a:r>
            <a:r>
              <a:rPr lang="en-US" b="1" dirty="0"/>
              <a:t> 1,311 parks &amp; playgrounds and 473 public toilets</a:t>
            </a:r>
            <a:r>
              <a:rPr lang="en-US" dirty="0"/>
              <a:t> that fall under BBMP’s purview across Bengaluru. As a part of the survey, the quality of infrastructure and facilities was measured through the use of simple Android Apps. The survey was conducted between October to December 2016.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survey indicator-level information pertinent to your ward.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96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50" y="777922"/>
            <a:ext cx="6037702" cy="56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254702"/>
            <a:ext cx="334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RWAs covered today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180989"/>
            <a:ext cx="527525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cs typeface="Tunga" panose="020B0502040204020203" pitchFamily="34" charset="0"/>
              </a:rPr>
              <a:t>* </a:t>
            </a:r>
            <a:r>
              <a:rPr lang="en-IN" sz="2500" dirty="0" smtClean="0">
                <a:cs typeface="Tunga" panose="020B0502040204020203" pitchFamily="34" charset="0"/>
              </a:rPr>
              <a:t>Ambedkar Layout RWA</a:t>
            </a:r>
            <a:endParaRPr lang="en-IN" sz="2500" dirty="0">
              <a:cs typeface="Tung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500" dirty="0" smtClean="0">
                <a:cs typeface="Tunga" panose="020B0502040204020203" pitchFamily="34" charset="0"/>
              </a:rPr>
              <a:t>* </a:t>
            </a:r>
            <a:r>
              <a:rPr lang="en-IN" sz="2500" dirty="0" err="1" smtClean="0">
                <a:cs typeface="Tunga" panose="020B0502040204020203" pitchFamily="34" charset="0"/>
              </a:rPr>
              <a:t>Chikkanna</a:t>
            </a:r>
            <a:r>
              <a:rPr lang="en-IN" sz="2500" dirty="0" smtClean="0">
                <a:cs typeface="Tunga" panose="020B0502040204020203" pitchFamily="34" charset="0"/>
              </a:rPr>
              <a:t> Layout RWA</a:t>
            </a:r>
            <a:endParaRPr lang="en-IN" sz="2500" dirty="0">
              <a:cs typeface="Tung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500" dirty="0" smtClean="0">
                <a:cs typeface="Tunga" panose="020B0502040204020203" pitchFamily="34" charset="0"/>
              </a:rPr>
              <a:t>* Kodava Sultan </a:t>
            </a:r>
            <a:r>
              <a:rPr lang="en-IN" sz="2500" dirty="0">
                <a:cs typeface="Tunga" panose="020B0502040204020203" pitchFamily="34" charset="0"/>
              </a:rPr>
              <a:t>P</a:t>
            </a:r>
            <a:r>
              <a:rPr lang="en-IN" sz="2500" dirty="0" smtClean="0">
                <a:cs typeface="Tunga" panose="020B0502040204020203" pitchFamily="34" charset="0"/>
              </a:rPr>
              <a:t>alya RWA</a:t>
            </a:r>
          </a:p>
          <a:p>
            <a:pPr>
              <a:lnSpc>
                <a:spcPct val="150000"/>
              </a:lnSpc>
            </a:pPr>
            <a:r>
              <a:rPr lang="en-IN" sz="2500" dirty="0" smtClean="0">
                <a:cs typeface="Tunga" panose="020B0502040204020203" pitchFamily="34" charset="0"/>
              </a:rPr>
              <a:t>* Lions Club Bengaluru Aditya Nagara</a:t>
            </a:r>
          </a:p>
          <a:p>
            <a:pPr>
              <a:lnSpc>
                <a:spcPct val="150000"/>
              </a:lnSpc>
            </a:pPr>
            <a:r>
              <a:rPr lang="en-IN" sz="2500" dirty="0">
                <a:cs typeface="Tunga" panose="020B0502040204020203" pitchFamily="34" charset="0"/>
              </a:rPr>
              <a:t>* </a:t>
            </a:r>
            <a:r>
              <a:rPr lang="en-IN" sz="2500" dirty="0" smtClean="0">
                <a:cs typeface="Tunga" panose="020B0502040204020203" pitchFamily="34" charset="0"/>
              </a:rPr>
              <a:t>MM Layout RWA</a:t>
            </a:r>
            <a:endParaRPr lang="en-IN" sz="2500" dirty="0">
              <a:cs typeface="Tung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500" dirty="0">
                <a:cs typeface="Tunga" panose="020B0502040204020203" pitchFamily="34" charset="0"/>
              </a:rPr>
              <a:t>* </a:t>
            </a:r>
            <a:r>
              <a:rPr lang="en-IN" sz="2500" dirty="0" smtClean="0">
                <a:cs typeface="Tunga" panose="020B0502040204020203" pitchFamily="34" charset="0"/>
              </a:rPr>
              <a:t>Sultan Palya RWA</a:t>
            </a:r>
            <a:endParaRPr lang="en-IN" sz="2500" dirty="0"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89" y="534572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Next Steps</a:t>
            </a:r>
            <a:endParaRPr lang="en-US" sz="25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89" y="1365896"/>
            <a:ext cx="11221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Our recommendations: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rgbClr val="FF0000"/>
                </a:solidFill>
                <a:latin typeface="+mj-lt"/>
              </a:rPr>
              <a:t>Next meeting will be schedule month of November </a:t>
            </a:r>
          </a:p>
          <a:p>
            <a:pPr marL="0" lvl="1"/>
            <a:endParaRPr lang="en-IN" sz="2400" b="1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rgbClr val="FF0000"/>
                </a:solidFill>
                <a:latin typeface="+mj-lt"/>
              </a:rPr>
              <a:t>Review status of works</a:t>
            </a:r>
            <a:br>
              <a:rPr lang="en-IN" sz="2400" b="1" dirty="0" smtClean="0">
                <a:solidFill>
                  <a:srgbClr val="FF0000"/>
                </a:solidFill>
                <a:latin typeface="+mj-lt"/>
              </a:rPr>
            </a:br>
            <a:endParaRPr lang="en-IN" sz="2400" b="1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rgbClr val="FF0000"/>
                </a:solidFill>
                <a:latin typeface="+mj-lt"/>
              </a:rPr>
              <a:t>Give inputs into next year’s budgets </a:t>
            </a:r>
            <a:br>
              <a:rPr lang="en-IN" sz="2400" b="1" dirty="0" smtClean="0">
                <a:solidFill>
                  <a:srgbClr val="FF0000"/>
                </a:solidFill>
                <a:latin typeface="+mj-lt"/>
              </a:rPr>
            </a:br>
            <a:endParaRPr lang="en-IN" sz="2400" b="1" dirty="0" smtClean="0">
              <a:solidFill>
                <a:srgbClr val="FF0000"/>
              </a:solidFill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rgbClr val="FF0000"/>
                </a:solidFill>
                <a:latin typeface="+mj-lt"/>
              </a:rPr>
              <a:t>Please register on Ichangemycity.com to track ward budgets and civic works</a:t>
            </a:r>
            <a:r>
              <a:rPr lang="en-IN" sz="2400" dirty="0"/>
              <a:t/>
            </a:r>
            <a:br>
              <a:rPr lang="en-IN" sz="2400" dirty="0"/>
            </a:br>
            <a:r>
              <a:rPr lang="en-IN" sz="2400" dirty="0" smtClean="0">
                <a:latin typeface="+mj-lt"/>
              </a:rPr>
              <a:t> </a:t>
            </a:r>
            <a:br>
              <a:rPr lang="en-IN" sz="24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967" y="470357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Janaagraha Directory</a:t>
            </a:r>
            <a:endParaRPr lang="en-US" sz="25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1433015"/>
            <a:ext cx="880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+mj-lt"/>
              </a:rPr>
              <a:t>Manjunath C M</a:t>
            </a:r>
            <a:endParaRPr lang="en-US" sz="24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manjugowda@janaagraha.org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7" y="2503930"/>
            <a:ext cx="547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Justin </a:t>
            </a:r>
            <a:r>
              <a:rPr lang="en-US" sz="2400" b="1" dirty="0" smtClean="0"/>
              <a:t>Ralph </a:t>
            </a:r>
            <a:endParaRPr lang="en-US" sz="2400" b="1" dirty="0"/>
          </a:p>
          <a:p>
            <a:r>
              <a:rPr lang="en-US" sz="2400" dirty="0">
                <a:hlinkClick r:id="rId2"/>
              </a:rPr>
              <a:t>Justin.ralph@janaagraha.org</a:t>
            </a:r>
            <a:endParaRPr lang="en-US" sz="2400" dirty="0"/>
          </a:p>
          <a:p>
            <a:r>
              <a:rPr lang="en-US" sz="2400" dirty="0"/>
              <a:t>9902333155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967" y="4189863"/>
            <a:ext cx="833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Janaagraha Centre for Citizenship and Democracy</a:t>
            </a:r>
            <a:endParaRPr lang="en-US" dirty="0"/>
          </a:p>
          <a:p>
            <a:r>
              <a:rPr lang="en-US" dirty="0" smtClean="0"/>
              <a:t>4th Floor, UNI Building, Thimmaiah Road, Vasanthnagar, Bangalore - 560052</a:t>
            </a:r>
            <a:endParaRPr lang="en-US" dirty="0"/>
          </a:p>
          <a:p>
            <a:r>
              <a:rPr lang="en-US" dirty="0"/>
              <a:t>Tel</a:t>
            </a:r>
            <a:r>
              <a:rPr lang="en-US" dirty="0" smtClean="0"/>
              <a:t>: +91-80-4079-0400 Fax: +91-80-4127-7104 Mob: </a:t>
            </a:r>
            <a:r>
              <a:rPr lang="en-US" dirty="0"/>
              <a:t>+91-9902333155</a:t>
            </a:r>
          </a:p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u="sng" dirty="0" smtClean="0">
                <a:hlinkClick r:id="rId3"/>
              </a:rPr>
              <a:t>www.janaagraha.org</a:t>
            </a:r>
            <a:r>
              <a:rPr lang="en-US" dirty="0" smtClean="0"/>
              <a:t>  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42534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89" y="193379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Civic Directory</a:t>
            </a:r>
            <a:endParaRPr lang="en-US" sz="2500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93481"/>
              </p:ext>
            </p:extLst>
          </p:nvPr>
        </p:nvGraphicFramePr>
        <p:xfrm>
          <a:off x="309487" y="936978"/>
          <a:ext cx="11509981" cy="5079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9111"/>
                <a:gridCol w="2425984"/>
                <a:gridCol w="3107253"/>
                <a:gridCol w="1811143"/>
                <a:gridCol w="2246490"/>
              </a:tblGrid>
              <a:tr h="318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Agency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Department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Name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Designation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Phone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BBMP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BBMP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err="1" smtClean="0">
                          <a:effectLst/>
                          <a:latin typeface="+mn-lt"/>
                        </a:rPr>
                        <a:t>Nethra</a:t>
                      </a:r>
                      <a:r>
                        <a:rPr lang="en-IN" sz="20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Narayan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Councillor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9844046268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BBMP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Engineering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smtClean="0">
                          <a:effectLst/>
                          <a:latin typeface="+mn-lt"/>
                        </a:rPr>
                        <a:t>T </a:t>
                      </a:r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Krishana Murthy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AE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9480684027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BBMP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SWM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smtClean="0">
                          <a:effectLst/>
                          <a:latin typeface="+mn-lt"/>
                        </a:rPr>
                        <a:t>Raja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AEE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9663674226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BBMP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Horticulture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err="1" smtClean="0">
                          <a:effectLst/>
                          <a:latin typeface="+mn-lt"/>
                        </a:rPr>
                        <a:t>Manjula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HI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9845058004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BBMP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SWD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err="1" smtClean="0">
                          <a:effectLst/>
                          <a:latin typeface="+mn-lt"/>
                        </a:rPr>
                        <a:t>Basavarajappa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AEE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9448154988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BESCOM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Engineering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err="1" smtClean="0">
                          <a:effectLst/>
                          <a:latin typeface="+mn-lt"/>
                        </a:rPr>
                        <a:t>Jagadish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AEE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9449844645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BESCOM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Engineering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err="1" smtClean="0">
                          <a:effectLst/>
                          <a:latin typeface="+mn-lt"/>
                        </a:rPr>
                        <a:t>Gautham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AE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9449864899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BWSSB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Engineering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err="1" smtClean="0">
                          <a:effectLst/>
                          <a:latin typeface="+mn-lt"/>
                        </a:rPr>
                        <a:t>Chenabasavaiha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AEE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9845444025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BWSSB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Engineering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u="none" strike="noStrike" dirty="0" smtClean="0">
                          <a:effectLst/>
                          <a:latin typeface="+mn-lt"/>
                        </a:rPr>
                        <a:t>Husain </a:t>
                      </a:r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Basha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>
                          <a:effectLst/>
                          <a:latin typeface="+mn-lt"/>
                        </a:rPr>
                        <a:t>AE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u="none" strike="noStrike" dirty="0">
                          <a:effectLst/>
                          <a:latin typeface="+mn-lt"/>
                        </a:rPr>
                        <a:t>9845444023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BCP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Crime &amp;</a:t>
                      </a:r>
                      <a:r>
                        <a:rPr lang="en-I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Safety 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Munikrishna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9480801220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55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BCP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Crime &amp;</a:t>
                      </a:r>
                      <a:r>
                        <a:rPr lang="en-I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Safety 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Noorajan</a:t>
                      </a:r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Sabar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9945795096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BTP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Traffic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Rajappa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9741009781</a:t>
                      </a:r>
                      <a:endParaRPr lang="en-IN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642" y="2634018"/>
            <a:ext cx="8475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atin typeface="+mj-lt"/>
              </a:rPr>
              <a:t>MyCityMyBudget Citizen Inputs</a:t>
            </a:r>
            <a:r>
              <a:rPr lang="en-US" sz="3000" b="1">
                <a:latin typeface="+mj-lt"/>
              </a:rPr>
              <a:t/>
            </a:r>
            <a:br>
              <a:rPr lang="en-US" sz="3000" b="1">
                <a:latin typeface="+mj-lt"/>
              </a:rPr>
            </a:br>
            <a:r>
              <a:rPr lang="en-US" sz="3000" b="1" smtClean="0">
                <a:latin typeface="+mj-lt"/>
              </a:rPr>
              <a:t>Status Update</a:t>
            </a:r>
            <a:endParaRPr lang="en-US" sz="3000" b="1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65" y="196146"/>
            <a:ext cx="1163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0" b="1" dirty="0"/>
              <a:t>MyCityMyBudget | Guidelines for referring Minutes of Ward Sabha Meeting</a:t>
            </a:r>
            <a:endParaRPr lang="en-US" sz="215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8804" y="836672"/>
            <a:ext cx="1099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following slides provide a quick snapshot of each of the issues mentioned by RWAs. </a:t>
            </a:r>
            <a:r>
              <a:rPr lang="en-IN" dirty="0"/>
              <a:t>All agency responses specific to each input are recorded in the slides as well</a:t>
            </a:r>
            <a:r>
              <a:rPr lang="en-IN" dirty="0" smtClean="0"/>
              <a:t>.</a:t>
            </a:r>
          </a:p>
          <a:p>
            <a:r>
              <a:rPr lang="en-IN" dirty="0" smtClean="0"/>
              <a:t>All the citizen input slides follow the below table layout: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033232" y="5527318"/>
            <a:ext cx="178680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These 3 columns record RWA Name, </a:t>
            </a:r>
            <a:r>
              <a:rPr lang="en-IN" sz="1200" dirty="0" smtClean="0"/>
              <a:t>B</a:t>
            </a:r>
            <a:r>
              <a:rPr lang="en-IN" sz="1200" dirty="0" smtClean="0"/>
              <a:t>udget Input (Category</a:t>
            </a:r>
            <a:r>
              <a:rPr lang="en-IN" sz="1200" dirty="0" smtClean="0"/>
              <a:t>) and </a:t>
            </a:r>
            <a:r>
              <a:rPr lang="en-IN" sz="1200" dirty="0" smtClean="0"/>
              <a:t>Location.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3118" y="5336368"/>
            <a:ext cx="305316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This columns record budget availability, budget code, budget amount, job code details are provided by the agency, then data is recorded in these columns. JC- Jobcode, T- Tender, WO- Work Order. and time line.</a:t>
            </a:r>
            <a:endParaRPr lang="en-IN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7791" y="5336368"/>
            <a:ext cx="135412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If the agency provides specific timelines, the information is recorded here</a:t>
            </a:r>
            <a:endParaRPr lang="en-I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03428" y="5313786"/>
            <a:ext cx="147893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Additional issue-specific comments that were discussed between agency and RWAs are recorded here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165" y="5421632"/>
            <a:ext cx="142340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/>
              <a:t>Serial Number recorded here corresponds to the progress report provided during the ward sabha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3" y="1806304"/>
            <a:ext cx="11369196" cy="2940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04991" y="2210759"/>
            <a:ext cx="2768600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Agency name and concerned officer details</a:t>
            </a:r>
            <a:endParaRPr lang="en-IN" dirty="0"/>
          </a:p>
        </p:txBody>
      </p:sp>
      <p:sp>
        <p:nvSpPr>
          <p:cNvPr id="34" name="Right Brace 33"/>
          <p:cNvSpPr/>
          <p:nvPr/>
        </p:nvSpPr>
        <p:spPr>
          <a:xfrm>
            <a:off x="3962400" y="2134150"/>
            <a:ext cx="711200" cy="799550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ight Brace 34"/>
          <p:cNvSpPr/>
          <p:nvPr/>
        </p:nvSpPr>
        <p:spPr>
          <a:xfrm rot="5400000">
            <a:off x="6342234" y="3335883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ight Brace 35"/>
          <p:cNvSpPr/>
          <p:nvPr/>
        </p:nvSpPr>
        <p:spPr>
          <a:xfrm rot="5400000">
            <a:off x="2497976" y="3369936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0668000" y="4479054"/>
            <a:ext cx="279400" cy="823261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81513" y="4479053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3195" y="4521685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 - Works</a:t>
            </a:r>
          </a:p>
          <a:p>
            <a:r>
              <a:rPr lang="en-US" sz="2000" b="1" dirty="0" smtClean="0"/>
              <a:t>Contact Person :  </a:t>
            </a:r>
            <a:r>
              <a:rPr lang="en-US" sz="2000" b="1" dirty="0"/>
              <a:t>T Krishna </a:t>
            </a:r>
            <a:r>
              <a:rPr lang="en-US" sz="2000" b="1" dirty="0" smtClean="0"/>
              <a:t>Murthy-AE</a:t>
            </a:r>
          </a:p>
          <a:p>
            <a:r>
              <a:rPr lang="en-US" sz="2000" b="1" dirty="0" smtClean="0"/>
              <a:t>Contact Details : 9480684027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81776"/>
              </p:ext>
            </p:extLst>
          </p:nvPr>
        </p:nvGraphicFramePr>
        <p:xfrm>
          <a:off x="134791" y="1798984"/>
          <a:ext cx="11922418" cy="470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30"/>
                <a:gridCol w="1819985"/>
                <a:gridCol w="1466883"/>
                <a:gridCol w="1693333"/>
                <a:gridCol w="869245"/>
                <a:gridCol w="959555"/>
                <a:gridCol w="959556"/>
                <a:gridCol w="666044"/>
                <a:gridCol w="553156"/>
                <a:gridCol w="2484231"/>
              </a:tblGrid>
              <a:tr h="581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39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Ambedkar Layout Residents Association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of flyover/underpass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 Bande Rd,Railway Level Crossing, Kaval Bairasandra, Bengaluru, Karnataka, 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under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Roads, we have already submitted the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for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 and are awaiting approval.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08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Ambedkar Layout Residents Association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of flyover/underpass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Shampura Main Rd,Railway Level Crossing, Underpass, Kaval Bairasandra, Bengaluru, Karnataka 560032, 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</a:t>
                      </a:r>
                      <a:r>
                        <a:rPr lang="en-US" sz="1500" b="1" dirty="0" smtClean="0">
                          <a:latin typeface="+mn-lt"/>
                        </a:rPr>
                        <a:t>Murthy: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under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Major Roads, we have already submitted the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for 18 Cr and are awaiting approval.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67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Ambedkar Layout Residents Association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of Public Toilets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 Bande Rd, Kaval Bairasandra, Bengaluru, Karnataka, 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Swachha Bharat  Grant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Swachha Bharat Grants 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sanctioned for this work.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we don’t have place to build. We welcome Citizen suggestions on possible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locations.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0761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- Works</a:t>
            </a:r>
          </a:p>
          <a:p>
            <a:r>
              <a:rPr lang="en-US" sz="2000" b="1" dirty="0" smtClean="0"/>
              <a:t>Contact Person : T </a:t>
            </a:r>
            <a:r>
              <a:rPr lang="en-US" sz="2000" b="1" dirty="0"/>
              <a:t>Krishna </a:t>
            </a:r>
            <a:r>
              <a:rPr lang="en-US" sz="2000" b="1" dirty="0" smtClean="0"/>
              <a:t>Murthy-AE</a:t>
            </a:r>
          </a:p>
          <a:p>
            <a:r>
              <a:rPr lang="en-US" sz="2000" b="1" dirty="0" smtClean="0"/>
              <a:t>Contact Details : 9480684027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11011"/>
              </p:ext>
            </p:extLst>
          </p:nvPr>
        </p:nvGraphicFramePr>
        <p:xfrm>
          <a:off x="101016" y="1723278"/>
          <a:ext cx="11966806" cy="466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98"/>
                <a:gridCol w="1433824"/>
                <a:gridCol w="1402915"/>
                <a:gridCol w="1741118"/>
                <a:gridCol w="939452"/>
                <a:gridCol w="701458"/>
                <a:gridCol w="1002082"/>
                <a:gridCol w="926926"/>
                <a:gridCol w="713984"/>
                <a:gridCol w="2648249"/>
              </a:tblGrid>
              <a:tr h="549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510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Ambedkar Layout Residents Association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of Public Toilets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Shampura main road Kaval Bairasandra, Bengaluru, Karnataka 560032, 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Swachha Bharat  Grant</a:t>
                      </a:r>
                      <a:endParaRPr lang="en-IN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Swachha Bharat Grants 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sanctioned for this work.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we don’t have place to build. We welcome Citizen suggestions on possible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locations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77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Ambedkar Layout Residents Association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Desilting  of existing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Shampura main road Kaval Bairasandra, Bengaluru, Karnataka 560032, 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dirty="0" smtClean="0">
                          <a:latin typeface="+mn-lt"/>
                        </a:rPr>
                        <a:t>T Krishna Murthy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Shampura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side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de-silting done. The other side does not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our ward. We will convey it to the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ward AE to do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de-silting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05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Ambedkar Layout Residents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Community Hall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 Bande rd next to Ragahvendra matta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u="none" strike="noStrike" dirty="0" smtClean="0">
                          <a:effectLst/>
                          <a:latin typeface="+mn-lt"/>
                        </a:rPr>
                        <a:t>Councillor</a:t>
                      </a:r>
                      <a:r>
                        <a:rPr lang="en-IN" sz="1500" u="none" strike="noStrike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given to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BDA.  Need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find location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MLA mentioned 3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budget available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MLA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6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 - Works</a:t>
            </a:r>
          </a:p>
          <a:p>
            <a:r>
              <a:rPr lang="en-US" sz="2000" b="1" dirty="0" smtClean="0"/>
              <a:t>Contact Person : T </a:t>
            </a:r>
            <a:r>
              <a:rPr lang="en-US" sz="2000" b="1" dirty="0"/>
              <a:t>Krishna </a:t>
            </a:r>
            <a:r>
              <a:rPr lang="en-US" sz="2000" b="1" dirty="0" smtClean="0"/>
              <a:t>Murthy-AE</a:t>
            </a:r>
          </a:p>
          <a:p>
            <a:r>
              <a:rPr lang="en-US" sz="2000" b="1" dirty="0" smtClean="0"/>
              <a:t>Contact Details : 9480684027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20510"/>
              </p:ext>
            </p:extLst>
          </p:nvPr>
        </p:nvGraphicFramePr>
        <p:xfrm>
          <a:off x="122829" y="1815036"/>
          <a:ext cx="11928146" cy="402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46"/>
                <a:gridCol w="1481103"/>
                <a:gridCol w="1456266"/>
                <a:gridCol w="2032000"/>
                <a:gridCol w="925689"/>
                <a:gridCol w="1061156"/>
                <a:gridCol w="654755"/>
                <a:gridCol w="846667"/>
                <a:gridCol w="880533"/>
                <a:gridCol w="2139331"/>
              </a:tblGrid>
              <a:tr h="725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028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Chinnanna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of pothole-ridden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main,2main,3rd main &amp; all cross roads of Chinnanna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Nagarothana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</a:t>
                      </a:r>
                    </a:p>
                    <a:p>
                      <a:pPr algn="l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in process.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44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Chinnanna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main,2main,3rd main &amp; near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Chinnanna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RWA office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opposite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Chinnanna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</a:t>
                      </a:r>
                    </a:p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2016-17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in process.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members can provide suggestions for CCTV camera locations.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of pothole-ridden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Sulthanpalya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 hanumanthappa layout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Kavalbyrasandra 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7</a:t>
                      </a:r>
                      <a:r>
                        <a:rPr lang="en-IN" sz="15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September2017 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 T Krishna Murthy:</a:t>
                      </a:r>
                    </a:p>
                    <a:p>
                      <a:pPr algn="l" fontAlgn="b"/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Ganesha block work will  start 15 to 20 days.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/>
          </a:p>
          <a:p>
            <a:r>
              <a:rPr lang="en-US" sz="2000" b="1" dirty="0" smtClean="0"/>
              <a:t>Agency : BBMP - Works</a:t>
            </a:r>
          </a:p>
          <a:p>
            <a:r>
              <a:rPr lang="en-US" sz="2000" b="1" dirty="0" smtClean="0"/>
              <a:t>Contact Person : T </a:t>
            </a:r>
            <a:r>
              <a:rPr lang="en-US" sz="2000" b="1" dirty="0"/>
              <a:t>Krishna </a:t>
            </a:r>
            <a:r>
              <a:rPr lang="en-US" sz="2000" b="1" dirty="0" smtClean="0"/>
              <a:t>Murthy-AE</a:t>
            </a:r>
          </a:p>
          <a:p>
            <a:r>
              <a:rPr lang="en-US" sz="2000" b="1" dirty="0" smtClean="0"/>
              <a:t>Contact Details : 9480684027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00992"/>
              </p:ext>
            </p:extLst>
          </p:nvPr>
        </p:nvGraphicFramePr>
        <p:xfrm>
          <a:off x="122829" y="1613406"/>
          <a:ext cx="11928146" cy="366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46"/>
                <a:gridCol w="1616569"/>
                <a:gridCol w="1670756"/>
                <a:gridCol w="1670756"/>
                <a:gridCol w="880533"/>
                <a:gridCol w="620889"/>
                <a:gridCol w="1038578"/>
                <a:gridCol w="914400"/>
                <a:gridCol w="824088"/>
                <a:gridCol w="2240931"/>
              </a:tblGrid>
              <a:tr h="812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Name</a:t>
                      </a:r>
                      <a:endParaRPr 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#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327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Kodava Sulthanpalya Representative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4th cross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 and 5th cross Atmananda colony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 </a:t>
                      </a:r>
                    </a:p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2016-17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</a:rPr>
                        <a:t>T Krishna Murthy: </a:t>
                      </a:r>
                      <a:r>
                        <a:rPr lang="en-US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in process.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 members can provide suggestions for CCTV camera locations.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22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Kodava Sulthanpalya Representative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dry waste collection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centre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Ganesha block &amp; Atmananda colony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dirty="0" smtClean="0">
                          <a:latin typeface="+mn-lt"/>
                        </a:rPr>
                        <a:t>T Krishna Murthy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Already we have one dry waste collection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centre. We can have only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per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Ward. This is currently not area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wise .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5409</TotalTime>
  <Words>2213</Words>
  <Application>Microsoft Office PowerPoint</Application>
  <PresentationFormat>Widescreen</PresentationFormat>
  <Paragraphs>667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Tunga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Chandrima Padmanabhan;Shobana Venkatasubbu</dc:creator>
  <cp:lastModifiedBy>sapna</cp:lastModifiedBy>
  <cp:revision>396</cp:revision>
  <cp:lastPrinted>2017-08-18T14:06:50Z</cp:lastPrinted>
  <dcterms:created xsi:type="dcterms:W3CDTF">2016-07-13T14:02:45Z</dcterms:created>
  <dcterms:modified xsi:type="dcterms:W3CDTF">2017-09-04T08:44:49Z</dcterms:modified>
</cp:coreProperties>
</file>