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611" r:id="rId3"/>
    <p:sldId id="610" r:id="rId4"/>
    <p:sldId id="319" r:id="rId5"/>
    <p:sldId id="275" r:id="rId6"/>
    <p:sldId id="64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39" r:id="rId18"/>
    <p:sldId id="637" r:id="rId19"/>
    <p:sldId id="642" r:id="rId20"/>
    <p:sldId id="638" r:id="rId21"/>
    <p:sldId id="301" r:id="rId22"/>
    <p:sldId id="636" r:id="rId23"/>
    <p:sldId id="318" r:id="rId24"/>
    <p:sldId id="321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50C4-F8A1-4FC2-AD78-6497F4D42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9388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CBF8B8-B47A-4E4A-BE85-5298A5F543B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1296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242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15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072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16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643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17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643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18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643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19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643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356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8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643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9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103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10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84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11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961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12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71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13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93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14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19-08-2017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51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72206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2730-DC97-43CB-828C-E6F1AFF09DB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aagraha.org/" TargetMode="External"/><Relationship Id="rId2" Type="http://schemas.openxmlformats.org/officeDocument/2006/relationships/hyperlink" Target="mailto:Yashawanth.rangegowda@janaagraha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106488"/>
            <a:ext cx="66786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72533" y="4276725"/>
            <a:ext cx="114130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latin typeface="+mn-lt"/>
              </a:rPr>
              <a:t>Ward Sabha|</a:t>
            </a:r>
            <a:r>
              <a:rPr lang="kn-IN" sz="4400" b="1" dirty="0" smtClean="0">
                <a:latin typeface="+mn-lt"/>
              </a:rPr>
              <a:t> </a:t>
            </a:r>
            <a:r>
              <a:rPr lang="en-IN" sz="4400" b="1" dirty="0" smtClean="0">
                <a:latin typeface="+mn-lt"/>
              </a:rPr>
              <a:t>Mangammana Palya</a:t>
            </a:r>
            <a:r>
              <a:rPr lang="kn-IN" sz="4400" b="1" dirty="0" smtClean="0">
                <a:latin typeface="+mn-lt"/>
              </a:rPr>
              <a:t> </a:t>
            </a:r>
            <a:r>
              <a:rPr lang="en-US" altLang="en-US" sz="4400" b="1" dirty="0" smtClean="0">
                <a:latin typeface="+mn-lt"/>
              </a:rPr>
              <a:t># 190</a:t>
            </a:r>
            <a:endParaRPr lang="en-US" altLang="en-US" sz="4400" b="1" dirty="0">
              <a:latin typeface="+mn-lt"/>
            </a:endParaRPr>
          </a:p>
          <a:p>
            <a:pPr algn="ctr" eaLnBrk="1" hangingPunct="1"/>
            <a:r>
              <a:rPr lang="en-US" altLang="en-US" sz="4000" b="1" dirty="0" smtClean="0">
                <a:latin typeface="+mn-lt"/>
              </a:rPr>
              <a:t>19 </a:t>
            </a:r>
            <a:r>
              <a:rPr lang="en-IN" altLang="en-US" sz="4000" b="1" dirty="0" smtClean="0">
                <a:latin typeface="+mn-lt"/>
              </a:rPr>
              <a:t>August</a:t>
            </a:r>
            <a:r>
              <a:rPr lang="en-US" altLang="en-US" sz="4000" b="1" dirty="0" smtClean="0">
                <a:latin typeface="+mn-lt"/>
              </a:rPr>
              <a:t> 2017</a:t>
            </a:r>
            <a:endParaRPr lang="en-US" alt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9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BBMP- Forest </a:t>
            </a:r>
          </a:p>
          <a:p>
            <a:r>
              <a:rPr lang="en-US" sz="2000" b="1" dirty="0" smtClean="0"/>
              <a:t>Contact Person : </a:t>
            </a:r>
          </a:p>
          <a:p>
            <a:r>
              <a:rPr lang="en-US" sz="2000" b="1" dirty="0" smtClean="0"/>
              <a:t>Contact Details :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5420"/>
              </p:ext>
            </p:extLst>
          </p:nvPr>
        </p:nvGraphicFramePr>
        <p:xfrm>
          <a:off x="136478" y="1678560"/>
          <a:ext cx="11955438" cy="248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49"/>
                <a:gridCol w="1247511"/>
                <a:gridCol w="1575582"/>
                <a:gridCol w="1688123"/>
                <a:gridCol w="984739"/>
                <a:gridCol w="787790"/>
                <a:gridCol w="970671"/>
                <a:gridCol w="914400"/>
                <a:gridCol w="844062"/>
                <a:gridCol w="2427411"/>
              </a:tblGrid>
              <a:tr h="55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56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Planting New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</a:t>
                      </a:r>
                    </a:p>
                    <a:p>
                      <a:pPr algn="l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Dr Muralidhar-AEE has suggested citizens to use BBMP green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app. Once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is finalized by public, activity will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taken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up. C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ommunity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to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green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 to avail the saplings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2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BBMP-Health</a:t>
            </a:r>
          </a:p>
          <a:p>
            <a:r>
              <a:rPr lang="en-US" sz="2000" b="1" dirty="0" smtClean="0"/>
              <a:t>Contact Person :Raju-SHI</a:t>
            </a:r>
          </a:p>
          <a:p>
            <a:r>
              <a:rPr lang="en-US" sz="2000" b="1" dirty="0" smtClean="0"/>
              <a:t>Contact Details : </a:t>
            </a:r>
            <a:r>
              <a:rPr lang="en-US" sz="2000" b="1" dirty="0"/>
              <a:t>9611175391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372"/>
              </p:ext>
            </p:extLst>
          </p:nvPr>
        </p:nvGraphicFramePr>
        <p:xfrm>
          <a:off x="136478" y="1678560"/>
          <a:ext cx="11832610" cy="143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57"/>
                <a:gridCol w="1337210"/>
                <a:gridCol w="1533378"/>
                <a:gridCol w="1461477"/>
                <a:gridCol w="812800"/>
                <a:gridCol w="654756"/>
                <a:gridCol w="903111"/>
                <a:gridCol w="1027289"/>
                <a:gridCol w="1203742"/>
                <a:gridCol w="2388990"/>
              </a:tblGrid>
              <a:tr h="46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22-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Aug-2017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Raju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IN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ith in a 1 or 2 days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will be taken up.</a:t>
                      </a:r>
                    </a:p>
                    <a:p>
                      <a:pPr algn="l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BBMP- </a:t>
            </a:r>
            <a:r>
              <a:rPr lang="en-US" sz="2000" b="1" dirty="0" smtClean="0"/>
              <a:t>Project</a:t>
            </a:r>
          </a:p>
          <a:p>
            <a:r>
              <a:rPr lang="en-US" sz="2000" b="1" dirty="0" smtClean="0"/>
              <a:t>Contact Person : Ashok Kumar-AEE</a:t>
            </a:r>
          </a:p>
          <a:p>
            <a:r>
              <a:rPr lang="en-US" sz="2000" b="1" dirty="0" smtClean="0"/>
              <a:t>Contact Details :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86433"/>
              </p:ext>
            </p:extLst>
          </p:nvPr>
        </p:nvGraphicFramePr>
        <p:xfrm>
          <a:off x="191069" y="1719502"/>
          <a:ext cx="11805312" cy="147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81"/>
                <a:gridCol w="1396336"/>
                <a:gridCol w="1814732"/>
                <a:gridCol w="1688124"/>
                <a:gridCol w="928467"/>
                <a:gridCol w="661182"/>
                <a:gridCol w="998806"/>
                <a:gridCol w="745588"/>
                <a:gridCol w="773723"/>
                <a:gridCol w="2289673"/>
              </a:tblGrid>
              <a:tr h="543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3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Constructions of Parks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Kuvempu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Councillor 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Constructions of Parks coming under project department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please approach project department.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BESCOM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</a:t>
            </a:r>
            <a:r>
              <a:rPr lang="en-US" sz="2000" b="1" dirty="0" smtClean="0"/>
              <a:t>Vijaya Kumar-JE</a:t>
            </a:r>
          </a:p>
          <a:p>
            <a:r>
              <a:rPr lang="en-US" sz="2000" b="1" dirty="0" smtClean="0"/>
              <a:t>Contact Details : 9449840469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68227"/>
              </p:ext>
            </p:extLst>
          </p:nvPr>
        </p:nvGraphicFramePr>
        <p:xfrm>
          <a:off x="95535" y="1678674"/>
          <a:ext cx="11996382" cy="281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14"/>
                <a:gridCol w="1358609"/>
                <a:gridCol w="2094505"/>
                <a:gridCol w="1856935"/>
                <a:gridCol w="928468"/>
                <a:gridCol w="633046"/>
                <a:gridCol w="1083213"/>
                <a:gridCol w="745587"/>
                <a:gridCol w="661182"/>
                <a:gridCol w="2117923"/>
              </a:tblGrid>
              <a:tr h="671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33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Relocation of old transformers/electric poles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9th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Cross, 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Vijaya Kumar</a:t>
                      </a:r>
                      <a:r>
                        <a:rPr lang="en-IN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IN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Alternate locations not available.</a:t>
                      </a:r>
                      <a:r>
                        <a:rPr lang="en-IN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Seek citizen support to identify locations to relocate the transformers. 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3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of transformers/electric poles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Vijaya Kumar: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IN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Alternate locations not available.</a:t>
                      </a:r>
                      <a:r>
                        <a:rPr lang="en-IN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Seek citizen support to identify locations to relocate the transformers. 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BMTC</a:t>
            </a:r>
          </a:p>
          <a:p>
            <a:r>
              <a:rPr lang="en-US" sz="2000" b="1" dirty="0" smtClean="0"/>
              <a:t>Contact Person : </a:t>
            </a:r>
          </a:p>
          <a:p>
            <a:r>
              <a:rPr lang="en-US" sz="2000" b="1" dirty="0" smtClean="0"/>
              <a:t>Contact Details :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03740"/>
              </p:ext>
            </p:extLst>
          </p:nvPr>
        </p:nvGraphicFramePr>
        <p:xfrm>
          <a:off x="191069" y="1828685"/>
          <a:ext cx="11805313" cy="151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81"/>
                <a:gridCol w="1452607"/>
                <a:gridCol w="1828800"/>
                <a:gridCol w="1828800"/>
                <a:gridCol w="928468"/>
                <a:gridCol w="731520"/>
                <a:gridCol w="900332"/>
                <a:gridCol w="928468"/>
                <a:gridCol w="506437"/>
                <a:gridCol w="2191200"/>
              </a:tblGrid>
              <a:tr h="55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560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frequency of buses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</a:p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6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BTP</a:t>
            </a:r>
          </a:p>
          <a:p>
            <a:r>
              <a:rPr lang="en-US" sz="2000" b="1" dirty="0" smtClean="0"/>
              <a:t>Contact Person : </a:t>
            </a:r>
          </a:p>
          <a:p>
            <a:r>
              <a:rPr lang="en-US" sz="2000" b="1" dirty="0" smtClean="0"/>
              <a:t>Contact Details :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00442"/>
              </p:ext>
            </p:extLst>
          </p:nvPr>
        </p:nvGraphicFramePr>
        <p:xfrm>
          <a:off x="163774" y="1828686"/>
          <a:ext cx="11750722" cy="140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28"/>
                <a:gridCol w="1330788"/>
                <a:gridCol w="1614507"/>
                <a:gridCol w="1718603"/>
                <a:gridCol w="954258"/>
                <a:gridCol w="823742"/>
                <a:gridCol w="977900"/>
                <a:gridCol w="838200"/>
                <a:gridCol w="825500"/>
                <a:gridCol w="2160896"/>
              </a:tblGrid>
              <a:tr h="537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62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 of traffic 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Cross, 10th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87580"/>
              </p:ext>
            </p:extLst>
          </p:nvPr>
        </p:nvGraphicFramePr>
        <p:xfrm>
          <a:off x="122830" y="1664912"/>
          <a:ext cx="11969086" cy="448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38"/>
                <a:gridCol w="1274638"/>
                <a:gridCol w="1378634"/>
                <a:gridCol w="1941342"/>
                <a:gridCol w="970670"/>
                <a:gridCol w="928468"/>
                <a:gridCol w="942535"/>
                <a:gridCol w="900333"/>
                <a:gridCol w="787790"/>
                <a:gridCol w="2328938"/>
              </a:tblGrid>
              <a:tr h="747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7844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18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road side drains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 smtClean="0"/>
                        <a:t>Dr Muralidhar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RWA should submit letter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Ward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Councillor</a:t>
                      </a:r>
                      <a:r>
                        <a:rPr lang="en-IN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side drain design modification . Post submission,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Councillor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up with BBMP Joint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Commissioner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942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19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street light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circle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Councillor: </a:t>
                      </a:r>
                      <a:r>
                        <a:rPr lang="en-IN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will fix LED </a:t>
                      </a:r>
                      <a:r>
                        <a:rPr lang="en-IN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lights</a:t>
                      </a:r>
                      <a:endParaRPr lang="en-IN" sz="14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7844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20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of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light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Councillor: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We have 300 lights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streetlight locations are provided by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citizens, this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taken up.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/ </a:t>
            </a:r>
            <a:r>
              <a:rPr lang="en-US" sz="2000" b="1" dirty="0" smtClean="0"/>
              <a:t>Works / Electrical</a:t>
            </a:r>
          </a:p>
          <a:p>
            <a:r>
              <a:rPr lang="en-US" sz="2000" b="1" dirty="0" smtClean="0"/>
              <a:t>Contact Person : Dr Muralidhar-AEE </a:t>
            </a: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/ </a:t>
            </a:r>
            <a:r>
              <a:rPr lang="en-US" sz="2000" b="1" dirty="0" smtClean="0"/>
              <a:t>Ramesh-AE</a:t>
            </a:r>
            <a:endParaRPr lang="en-US" sz="2000" b="1" dirty="0"/>
          </a:p>
          <a:p>
            <a:r>
              <a:rPr lang="en-US" sz="2000" b="1" dirty="0" smtClean="0"/>
              <a:t>Contact Details : 9580685199 / 9986835425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83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8117"/>
              </p:ext>
            </p:extLst>
          </p:nvPr>
        </p:nvGraphicFramePr>
        <p:xfrm>
          <a:off x="122830" y="1664912"/>
          <a:ext cx="11969086" cy="302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38"/>
                <a:gridCol w="1482332"/>
                <a:gridCol w="1676400"/>
                <a:gridCol w="1549400"/>
                <a:gridCol w="787400"/>
                <a:gridCol w="876300"/>
                <a:gridCol w="965200"/>
                <a:gridCol w="812800"/>
                <a:gridCol w="863600"/>
                <a:gridCol w="2439916"/>
              </a:tblGrid>
              <a:tr h="794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6783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21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Air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Pollution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Dr Muralidhar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spot inspection by AEE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Heath department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will give a notice to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scrap yards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22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Garbage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collection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Raju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have only one vehicle we can’t change our vehicle 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time as it impacts the schedule. </a:t>
                      </a: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/</a:t>
            </a:r>
            <a:r>
              <a:rPr lang="en-US" sz="2000" b="1" dirty="0" smtClean="0"/>
              <a:t>Works/ </a:t>
            </a:r>
            <a:r>
              <a:rPr lang="en-US" sz="2000" b="1" dirty="0"/>
              <a:t>Health Inspector </a:t>
            </a:r>
            <a:endParaRPr lang="en-US" sz="2000" b="1" dirty="0" smtClean="0"/>
          </a:p>
          <a:p>
            <a:r>
              <a:rPr lang="en-US" sz="2000" b="1" dirty="0" smtClean="0"/>
              <a:t>Contact Person :Dr Muralidhar-AEE /Raju-SHI</a:t>
            </a: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</a:t>
            </a:r>
            <a:r>
              <a:rPr lang="en-US" sz="2000" b="1" dirty="0" smtClean="0"/>
              <a:t>9580685199 / </a:t>
            </a:r>
            <a:r>
              <a:rPr lang="en-US" sz="2000" b="1" dirty="0"/>
              <a:t>9611175391</a:t>
            </a:r>
          </a:p>
        </p:txBody>
      </p:sp>
    </p:spTree>
    <p:extLst>
      <p:ext uri="{BB962C8B-B14F-4D97-AF65-F5344CB8AC3E}">
        <p14:creationId xmlns:p14="http://schemas.microsoft.com/office/powerpoint/2010/main" val="19125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58367"/>
              </p:ext>
            </p:extLst>
          </p:nvPr>
        </p:nvGraphicFramePr>
        <p:xfrm>
          <a:off x="122830" y="1664912"/>
          <a:ext cx="11969086" cy="428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38"/>
                <a:gridCol w="1495032"/>
                <a:gridCol w="1841500"/>
                <a:gridCol w="1638300"/>
                <a:gridCol w="901700"/>
                <a:gridCol w="673100"/>
                <a:gridCol w="876300"/>
                <a:gridCol w="863600"/>
                <a:gridCol w="749300"/>
                <a:gridCol w="2414516"/>
              </a:tblGrid>
              <a:tr h="659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4563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26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Hosapalya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crematoriums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Mangammanapalya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 Sept 2017</a:t>
                      </a:r>
                      <a:endParaRPr lang="en-I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Councillor:</a:t>
                      </a:r>
                      <a:r>
                        <a:rPr lang="en-IN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Work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will be complete with in a month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27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Hosapalya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Fogging and Pest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school back side Road and ITI layout surrounding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Aug 2017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Raju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en-IN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in a 2 days, 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will be taken up</a:t>
                      </a:r>
                      <a:endParaRPr lang="en-IN" sz="14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28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Hosapalya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supply of electricity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Kaveri layout and ITI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Aug 2018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Vijaya Kumar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Power </a:t>
                      </a:r>
                      <a:r>
                        <a:rPr lang="en-I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station  construction und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 process in Bandepalya  after that we will provide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supply of electricity </a:t>
                      </a:r>
                      <a:endParaRPr lang="en-IN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70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</a:t>
            </a:r>
            <a:r>
              <a:rPr lang="en-US" sz="2000" b="1" dirty="0"/>
              <a:t>Health Inspector </a:t>
            </a:r>
            <a:r>
              <a:rPr lang="en-US" sz="2000" b="1" dirty="0" smtClean="0"/>
              <a:t>/BESCOM</a:t>
            </a:r>
          </a:p>
          <a:p>
            <a:r>
              <a:rPr lang="en-US" sz="2000" b="1" dirty="0" smtClean="0"/>
              <a:t>Contact Person :Raju-SHI / </a:t>
            </a:r>
            <a:r>
              <a:rPr lang="en-US" sz="2000" b="1" dirty="0" err="1" smtClean="0"/>
              <a:t>Vijayakumar</a:t>
            </a:r>
            <a:r>
              <a:rPr lang="en-US" sz="2000" b="1" dirty="0" smtClean="0"/>
              <a:t>-JE</a:t>
            </a: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</a:t>
            </a:r>
            <a:r>
              <a:rPr lang="en-US" sz="2000" b="1" dirty="0" smtClean="0"/>
              <a:t>9611175391/9449840469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1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26776"/>
              </p:ext>
            </p:extLst>
          </p:nvPr>
        </p:nvGraphicFramePr>
        <p:xfrm>
          <a:off x="122830" y="1664912"/>
          <a:ext cx="11969086" cy="443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38"/>
                <a:gridCol w="1329932"/>
                <a:gridCol w="1701800"/>
                <a:gridCol w="1638300"/>
                <a:gridCol w="901700"/>
                <a:gridCol w="800100"/>
                <a:gridCol w="889000"/>
                <a:gridCol w="889000"/>
                <a:gridCol w="723900"/>
                <a:gridCol w="2579616"/>
              </a:tblGrid>
              <a:tr h="794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9643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23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Prevent anti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social activities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Suresh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 citizens call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for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emergency, 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 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will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attended with in 15 mints.    </a:t>
                      </a:r>
                    </a:p>
                    <a:p>
                      <a:pPr algn="l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24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night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patrolling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Suresh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 citizens call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100 for emergency, 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 will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attended with in 15 mints. </a:t>
                      </a:r>
                      <a:endParaRPr lang="en-IN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25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Prevention of drug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peddling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Muneshwara Nagara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Suresh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 citizens call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100 for emergency, 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 will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attended with in 15 mints. </a:t>
                      </a:r>
                      <a:r>
                        <a:rPr lang="en-IN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attended with in 15 mints.    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Police</a:t>
            </a:r>
          </a:p>
          <a:p>
            <a:r>
              <a:rPr lang="en-US" sz="2000" b="1" dirty="0" smtClean="0"/>
              <a:t>Contact Person :Suresh-HC</a:t>
            </a: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 9743095475</a:t>
            </a:r>
          </a:p>
        </p:txBody>
      </p:sp>
    </p:spTree>
    <p:extLst>
      <p:ext uri="{BB962C8B-B14F-4D97-AF65-F5344CB8AC3E}">
        <p14:creationId xmlns:p14="http://schemas.microsoft.com/office/powerpoint/2010/main" val="36629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85715"/>
            <a:ext cx="406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cs typeface="Tunga" panose="020B0502040204020203" pitchFamily="34" charset="0"/>
              </a:rPr>
              <a:t>* </a:t>
            </a:r>
            <a:r>
              <a:rPr lang="en-IN" sz="2500" dirty="0" smtClean="0">
                <a:cs typeface="Tunga" panose="020B0502040204020203" pitchFamily="34" charset="0"/>
              </a:rPr>
              <a:t>Ellukunte ITI Layout RWA</a:t>
            </a:r>
            <a:endParaRPr lang="en-IN" sz="2500" dirty="0">
              <a:cs typeface="Tung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Muneshwara Nagara RWA</a:t>
            </a:r>
            <a:endParaRPr lang="en-IN" sz="2500" dirty="0">
              <a:cs typeface="Tung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Ellukunte Extinction RWA</a:t>
            </a: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Hosapalya RWA</a:t>
            </a:r>
            <a:endParaRPr lang="en-IN" sz="2500" dirty="0">
              <a:cs typeface="Tung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11" y="834741"/>
            <a:ext cx="7020847" cy="5848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00" y="254702"/>
            <a:ext cx="334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RWAs covered today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0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8404" y="2693915"/>
            <a:ext cx="847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Ward </a:t>
            </a:r>
            <a:r>
              <a:rPr lang="en-US" sz="4800" b="1" dirty="0">
                <a:latin typeface="+mj-lt"/>
              </a:rPr>
              <a:t>I</a:t>
            </a:r>
            <a:r>
              <a:rPr lang="en-US" sz="4800" b="1" dirty="0" smtClean="0">
                <a:latin typeface="+mj-lt"/>
              </a:rPr>
              <a:t>nfrastructure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3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1" y="216230"/>
            <a:ext cx="8475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SCORE for Parks Playground and Public Toilet</a:t>
            </a:r>
            <a:endParaRPr lang="en-US" sz="30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490" y="1158318"/>
            <a:ext cx="1143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Parks, Playgrounds and Public Toilets 2016 survey was conducted on</a:t>
            </a:r>
            <a:r>
              <a:rPr lang="en-US" b="1" dirty="0"/>
              <a:t> 1,311 parks &amp; playgrounds and 473 public toilets</a:t>
            </a:r>
            <a:r>
              <a:rPr lang="en-US" dirty="0"/>
              <a:t> that fall under BBMP’s purview across Bengaluru. As a part of the survey, the quality of infrastructure and facilities was measured through the use of simple Android Apps. The survey was conducted between October to December 2016.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survey indicator-level information pertinent to your ward. </a:t>
            </a:r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29416"/>
              </p:ext>
            </p:extLst>
          </p:nvPr>
        </p:nvGraphicFramePr>
        <p:xfrm>
          <a:off x="468481" y="2589411"/>
          <a:ext cx="1131494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467"/>
                <a:gridCol w="8470456"/>
                <a:gridCol w="847528"/>
                <a:gridCol w="1356489"/>
              </a:tblGrid>
              <a:tr h="2070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SL No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Park Name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Score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Range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086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u="none" strike="noStrike" dirty="0"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64961"/>
              </p:ext>
            </p:extLst>
          </p:nvPr>
        </p:nvGraphicFramePr>
        <p:xfrm>
          <a:off x="436730" y="3607037"/>
          <a:ext cx="1131494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467"/>
                <a:gridCol w="8470456"/>
                <a:gridCol w="847528"/>
                <a:gridCol w="1356489"/>
              </a:tblGrid>
              <a:tr h="2070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SL No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effectLst/>
                        </a:rPr>
                        <a:t>Playground </a:t>
                      </a:r>
                      <a:r>
                        <a:rPr lang="en-IN" sz="2000" b="1" u="none" strike="noStrike" dirty="0">
                          <a:effectLst/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Score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Range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086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u="none" strike="noStrike" dirty="0"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3847"/>
              </p:ext>
            </p:extLst>
          </p:nvPr>
        </p:nvGraphicFramePr>
        <p:xfrm>
          <a:off x="449430" y="4711938"/>
          <a:ext cx="113149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467"/>
                <a:gridCol w="8470456"/>
                <a:gridCol w="847528"/>
                <a:gridCol w="1356489"/>
              </a:tblGrid>
              <a:tr h="20708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SL No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 smtClean="0">
                          <a:effectLst/>
                        </a:rPr>
                        <a:t>Public Toilet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Score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Range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086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u="none" strike="noStrike" dirty="0"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Bandepalya Near Govt School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625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Timber Road, Bandepalya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89" y="534572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+mj-lt"/>
              </a:rPr>
              <a:t>Next Steps</a:t>
            </a:r>
            <a:endParaRPr lang="en-US"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9" y="1365896"/>
            <a:ext cx="11221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Our recommendations: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Meet after 3 months, </a:t>
            </a:r>
          </a:p>
          <a:p>
            <a:pPr marL="0" lvl="1"/>
            <a:endParaRPr lang="en-IN" sz="2400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Review status of works</a:t>
            </a:r>
            <a:br>
              <a:rPr lang="en-IN" sz="2400" dirty="0" smtClean="0">
                <a:solidFill>
                  <a:srgbClr val="FF0000"/>
                </a:solidFill>
                <a:latin typeface="+mj-lt"/>
              </a:rPr>
            </a:br>
            <a:endParaRPr lang="en-IN" sz="2400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Give inputs into next year’s budgets </a:t>
            </a:r>
            <a:br>
              <a:rPr lang="en-IN" sz="2400" dirty="0" smtClean="0">
                <a:solidFill>
                  <a:srgbClr val="FF0000"/>
                </a:solidFill>
                <a:latin typeface="+mj-lt"/>
              </a:rPr>
            </a:br>
            <a:endParaRPr lang="en-IN" sz="2400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lease register on Ichangemycity.com to track ward budgets and civic works</a:t>
            </a:r>
            <a:r>
              <a:rPr lang="en-IN" sz="2400" dirty="0" smtClean="0">
                <a:latin typeface="+mj-lt"/>
              </a:rPr>
              <a:t/>
            </a:r>
            <a:br>
              <a:rPr lang="en-IN" sz="2400" dirty="0" smtClean="0">
                <a:latin typeface="+mj-lt"/>
              </a:rPr>
            </a:br>
            <a:r>
              <a:rPr lang="en-IN" sz="2400" dirty="0" smtClean="0">
                <a:latin typeface="+mj-lt"/>
              </a:rPr>
              <a:t> </a:t>
            </a:r>
            <a:br>
              <a:rPr lang="en-IN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67" y="470357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Janaagraha Directory</a:t>
            </a:r>
            <a:endParaRPr lang="en-US" sz="25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433015"/>
            <a:ext cx="880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Manjunath C M</a:t>
            </a:r>
            <a:endParaRPr lang="en-US" sz="24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manjugowda@janaagraha.org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7" y="2503930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Yashawanth</a:t>
            </a:r>
          </a:p>
          <a:p>
            <a:r>
              <a:rPr lang="en-US" sz="2400" dirty="0">
                <a:latin typeface="+mj-lt"/>
                <a:hlinkClick r:id="rId2"/>
              </a:rPr>
              <a:t>y</a:t>
            </a:r>
            <a:r>
              <a:rPr lang="en-US" sz="2400" dirty="0" smtClean="0">
                <a:latin typeface="+mj-lt"/>
                <a:hlinkClick r:id="rId2"/>
              </a:rPr>
              <a:t>ashawanth.rangegowda@janaagraha.org</a:t>
            </a:r>
            <a:r>
              <a:rPr lang="en-US" sz="2400" dirty="0" smtClean="0">
                <a:latin typeface="+mj-lt"/>
              </a:rPr>
              <a:t>  </a:t>
            </a:r>
          </a:p>
          <a:p>
            <a:r>
              <a:rPr lang="en-US" sz="2400" dirty="0" smtClean="0">
                <a:latin typeface="+mj-lt"/>
              </a:rPr>
              <a:t>9916481611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67" y="4189863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Janaagraha Centre for Citizenship and Democracy</a:t>
            </a:r>
            <a:endParaRPr lang="en-US" dirty="0"/>
          </a:p>
          <a:p>
            <a:r>
              <a:rPr lang="en-US" dirty="0" smtClean="0"/>
              <a:t>4th Floor, UNI Building, Thimmaiah Road, Vasanthnagar, Bangalore - 560052</a:t>
            </a:r>
            <a:endParaRPr lang="en-US" dirty="0"/>
          </a:p>
          <a:p>
            <a:r>
              <a:rPr lang="en-US" dirty="0"/>
              <a:t>Tel</a:t>
            </a:r>
            <a:r>
              <a:rPr lang="en-US" dirty="0" smtClean="0"/>
              <a:t>: +91-80-4079-0400 Fax: +91-80-4127-7104 Mob: +9916481611</a:t>
            </a:r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u="sng" dirty="0" smtClean="0">
                <a:hlinkClick r:id="rId3"/>
              </a:rPr>
              <a:t>www.janaagraha.org</a:t>
            </a:r>
            <a:r>
              <a:rPr lang="en-US" dirty="0" smtClean="0"/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03983"/>
              </p:ext>
            </p:extLst>
          </p:nvPr>
        </p:nvGraphicFramePr>
        <p:xfrm>
          <a:off x="309490" y="892169"/>
          <a:ext cx="11491213" cy="5575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934"/>
                <a:gridCol w="1477665"/>
                <a:gridCol w="2494844"/>
                <a:gridCol w="1919111"/>
                <a:gridCol w="1286934"/>
                <a:gridCol w="3243725"/>
              </a:tblGrid>
              <a:tr h="463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Agency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Department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Name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Designation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Phone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Email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Shobha Jagadish Gowda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Councillor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9448388585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Engineering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Dr Muralidhar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9580685199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Eranna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9535563588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+mn-lt"/>
                        </a:rPr>
                        <a:t>eng.heeranna@gmail.com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Raju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Health Inspector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9611175391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Health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Honnurbasha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9945145661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honnurbasha.oblp@gmail.com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Horticulture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Shamanth Kumar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Superintendent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9448649335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2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Saibhanna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9845444039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BESCOM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Vijaya Kumar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9449840469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Ramesh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9986835425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BCP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Police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Suresh P 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Head Constable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8970286878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4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BBMP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Horticulture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Narayanapura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Supervisor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9739063379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76917" y="200841"/>
            <a:ext cx="280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Civic Directory</a:t>
            </a:r>
            <a:endParaRPr lang="en-US" sz="32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2" y="2634018"/>
            <a:ext cx="847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MyCityMyBudget Citizen Inputs</a:t>
            </a:r>
            <a:r>
              <a:rPr lang="en-US" sz="3000" b="1" dirty="0">
                <a:latin typeface="+mj-lt"/>
              </a:rPr>
              <a:t/>
            </a:r>
            <a:br>
              <a:rPr lang="en-US" sz="3000" b="1" dirty="0">
                <a:latin typeface="+mj-lt"/>
              </a:rPr>
            </a:br>
            <a:r>
              <a:rPr lang="en-US" sz="3000" b="1" dirty="0" smtClean="0">
                <a:latin typeface="+mj-lt"/>
              </a:rPr>
              <a:t>Status Update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2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65" y="196146"/>
            <a:ext cx="116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0" b="1" dirty="0"/>
              <a:t>MyCityMyBudget | Guidelines for referring Minutes of Ward Sabha Meeting</a:t>
            </a:r>
            <a:endParaRPr lang="en-US" sz="215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8804" y="836672"/>
            <a:ext cx="1099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following slides provide a quick snapshot of each of the issues mentioned by RWAs. </a:t>
            </a:r>
            <a:r>
              <a:rPr lang="en-IN" dirty="0"/>
              <a:t>All agency responses specific to each input are recorded in the slides as well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All the citizen input slides follow the below table layout: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033232" y="5527318"/>
            <a:ext cx="17868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These 3 columns record RWA Name, </a:t>
            </a:r>
            <a:r>
              <a:rPr lang="en-IN" sz="1200" dirty="0" smtClean="0"/>
              <a:t>Budget I</a:t>
            </a:r>
            <a:r>
              <a:rPr lang="en-IN" sz="1200" dirty="0" smtClean="0"/>
              <a:t>nput </a:t>
            </a:r>
            <a:r>
              <a:rPr lang="en-IN" sz="1200" dirty="0" smtClean="0"/>
              <a:t>(Category</a:t>
            </a:r>
            <a:r>
              <a:rPr lang="en-IN" sz="1200" dirty="0" smtClean="0"/>
              <a:t>) and Address.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3118" y="5336368"/>
            <a:ext cx="305316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This columns </a:t>
            </a:r>
            <a:r>
              <a:rPr lang="en-IN" sz="1200" dirty="0" smtClean="0"/>
              <a:t>records </a:t>
            </a:r>
            <a:r>
              <a:rPr lang="en-IN" sz="1200" dirty="0" smtClean="0"/>
              <a:t>budget availability, budget code, budget amount, job code details are provided by the agency, then data is recorded in these columns. JC- Jobcode, T- Tender, WO- Work Order. and time line.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7791" y="5336368"/>
            <a:ext cx="135412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If the agency provides specific timelines, the information is recorded here</a:t>
            </a:r>
            <a:endParaRPr lang="en-I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03428" y="5313786"/>
            <a:ext cx="147893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Additional issue-specific comments that were discussed between agency and RWAs are recorded here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165" y="5421632"/>
            <a:ext cx="142340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/>
              <a:t>Serial Number recorded here corresponds to the progress report provided during the ward sabha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3" y="1806304"/>
            <a:ext cx="11369196" cy="2940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04991" y="2210759"/>
            <a:ext cx="276860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Agency name and concerned officer details</a:t>
            </a:r>
            <a:endParaRPr lang="en-IN" dirty="0"/>
          </a:p>
        </p:txBody>
      </p:sp>
      <p:sp>
        <p:nvSpPr>
          <p:cNvPr id="34" name="Right Brace 33"/>
          <p:cNvSpPr/>
          <p:nvPr/>
        </p:nvSpPr>
        <p:spPr>
          <a:xfrm>
            <a:off x="3962400" y="2134150"/>
            <a:ext cx="711200" cy="799550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Brace 34"/>
          <p:cNvSpPr/>
          <p:nvPr/>
        </p:nvSpPr>
        <p:spPr>
          <a:xfrm rot="5400000">
            <a:off x="6342234" y="3335883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ight Brace 35"/>
          <p:cNvSpPr/>
          <p:nvPr/>
        </p:nvSpPr>
        <p:spPr>
          <a:xfrm rot="5400000">
            <a:off x="2497976" y="3369936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0668000" y="4479054"/>
            <a:ext cx="279400" cy="823261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81513" y="4479053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3195" y="4521685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/ </a:t>
            </a:r>
            <a:r>
              <a:rPr lang="en-US" sz="2000" b="1" dirty="0" smtClean="0"/>
              <a:t>Works</a:t>
            </a:r>
          </a:p>
          <a:p>
            <a:pPr fontAlgn="b"/>
            <a:r>
              <a:rPr lang="en-US" sz="2000" b="1" dirty="0" smtClean="0"/>
              <a:t>Contact Person : Dr Muralidhar-AEE </a:t>
            </a:r>
          </a:p>
          <a:p>
            <a:pPr fontAlgn="b"/>
            <a:r>
              <a:rPr lang="en-US" sz="2000" b="1" dirty="0" smtClean="0"/>
              <a:t>Contact </a:t>
            </a:r>
            <a:r>
              <a:rPr lang="en-US" sz="2000" b="1" dirty="0"/>
              <a:t>Details : 9580685199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82628"/>
              </p:ext>
            </p:extLst>
          </p:nvPr>
        </p:nvGraphicFramePr>
        <p:xfrm>
          <a:off x="109183" y="1733151"/>
          <a:ext cx="11955437" cy="492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49"/>
                <a:gridCol w="1249624"/>
                <a:gridCol w="2020711"/>
                <a:gridCol w="1659466"/>
                <a:gridCol w="778934"/>
                <a:gridCol w="903111"/>
                <a:gridCol w="824089"/>
                <a:gridCol w="632177"/>
                <a:gridCol w="666045"/>
                <a:gridCol w="2706131"/>
              </a:tblGrid>
              <a:tr h="828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16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Councillor:</a:t>
                      </a:r>
                      <a:r>
                        <a:rPr lang="en-IN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Entire ward </a:t>
                      </a: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Lakhs sanctioned for this purpose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will happen at 2 locations </a:t>
                      </a: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suggested by the community for</a:t>
                      </a:r>
                      <a:r>
                        <a:rPr lang="en-IN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ITI Layout.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7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New Bus Shelters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 smtClean="0"/>
                        <a:t>Dr Muralidhar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</a:t>
                      </a:r>
                      <a:r>
                        <a:rPr lang="en-IN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 locations identified to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new bus shelters. 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 also recommend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RWA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should submit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letter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Councillor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bus shelter. Post submission,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Councillor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up with BBMP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Commissioner 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14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Public Toilets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Dr Muralidhar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request the citizens to also identify available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so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this project can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taken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up. C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ommunity has agreed to assist in identifying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location.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49602"/>
              </p:ext>
            </p:extLst>
          </p:nvPr>
        </p:nvGraphicFramePr>
        <p:xfrm>
          <a:off x="122831" y="1746797"/>
          <a:ext cx="11928142" cy="434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73"/>
                <a:gridCol w="1574133"/>
                <a:gridCol w="1932085"/>
                <a:gridCol w="1670756"/>
                <a:gridCol w="812800"/>
                <a:gridCol w="677333"/>
                <a:gridCol w="925689"/>
                <a:gridCol w="982133"/>
                <a:gridCol w="745067"/>
                <a:gridCol w="2094173"/>
              </a:tblGrid>
              <a:tr h="682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26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dry waste collection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Councillor: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our ward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 already have one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DWCC we don’t have option to build one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more.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6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Educational Institutions &amp; Libraries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Dr Muralidhar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hould submit letter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Chairman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library. Post submission,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Councillor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up with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Chairman. 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4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Street Name boards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ITI Layout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Yellukunte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</a:t>
                      </a:r>
                    </a:p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2017-18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April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Dr Muralidhar</a:t>
                      </a: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 in</a:t>
                      </a:r>
                      <a:r>
                        <a:rPr lang="en-IN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 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 will commence from April 2018</a:t>
                      </a:r>
                      <a:endParaRPr lang="en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/ </a:t>
            </a:r>
            <a:r>
              <a:rPr lang="en-US" sz="2000" b="1" dirty="0" smtClean="0"/>
              <a:t>Works</a:t>
            </a:r>
          </a:p>
          <a:p>
            <a:r>
              <a:rPr lang="en-US" sz="2000" b="1" dirty="0" smtClean="0"/>
              <a:t>Contact Person : Dr Muralidhar-AEE</a:t>
            </a:r>
          </a:p>
          <a:p>
            <a:r>
              <a:rPr lang="en-US" sz="2000" b="1" dirty="0" smtClean="0"/>
              <a:t>Contact Details : </a:t>
            </a:r>
            <a:r>
              <a:rPr lang="en-US" sz="2000" b="1" dirty="0"/>
              <a:t>9580685199</a:t>
            </a:r>
          </a:p>
        </p:txBody>
      </p:sp>
    </p:spTree>
    <p:extLst>
      <p:ext uri="{BB962C8B-B14F-4D97-AF65-F5344CB8AC3E}">
        <p14:creationId xmlns:p14="http://schemas.microsoft.com/office/powerpoint/2010/main" val="38744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81816"/>
              </p:ext>
            </p:extLst>
          </p:nvPr>
        </p:nvGraphicFramePr>
        <p:xfrm>
          <a:off x="122830" y="1664912"/>
          <a:ext cx="11969086" cy="501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38"/>
                <a:gridCol w="1378122"/>
                <a:gridCol w="1991639"/>
                <a:gridCol w="1578279"/>
                <a:gridCol w="839244"/>
                <a:gridCol w="1052186"/>
                <a:gridCol w="901874"/>
                <a:gridCol w="901874"/>
                <a:gridCol w="1027135"/>
                <a:gridCol w="1782995"/>
              </a:tblGrid>
              <a:tr h="794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7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covering slabs for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Dr Muralidhar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is not available for particular work, will consider this has a emergency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will be taken up.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8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Desilting 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20-Sept-2017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 </a:t>
                      </a:r>
                      <a:r>
                        <a:rPr lang="en-US" sz="1400" b="1" dirty="0" smtClean="0"/>
                        <a:t>Muralidhar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Work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will be complete with in a month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9238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9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 RWA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Tarring of mud/unpaved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 Layout, Yellukunte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Nagarothana Grants</a:t>
                      </a:r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20-Sept-2017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1400" b="1" dirty="0" smtClean="0"/>
                        <a:t> Muralidhar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Roads,</a:t>
                      </a:r>
                      <a:r>
                        <a:rPr lang="en-IN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road department under taken this work.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Work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will be complete with in a month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/ </a:t>
            </a:r>
            <a:r>
              <a:rPr lang="en-US" sz="2000" b="1" dirty="0" smtClean="0"/>
              <a:t>Works</a:t>
            </a:r>
          </a:p>
          <a:p>
            <a:r>
              <a:rPr lang="en-US" sz="2000" b="1" dirty="0" smtClean="0"/>
              <a:t>Contact Person : Dr Muralidhar-AEE </a:t>
            </a: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sz="2000" b="1" dirty="0" smtClean="0"/>
              <a:t>Contact Details : </a:t>
            </a:r>
            <a:r>
              <a:rPr lang="en-US" sz="2000" b="1" dirty="0"/>
              <a:t>9580685199</a:t>
            </a:r>
          </a:p>
        </p:txBody>
      </p:sp>
    </p:spTree>
    <p:extLst>
      <p:ext uri="{BB962C8B-B14F-4D97-AF65-F5344CB8AC3E}">
        <p14:creationId xmlns:p14="http://schemas.microsoft.com/office/powerpoint/2010/main" val="16854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BBMP-Electrical</a:t>
            </a:r>
          </a:p>
          <a:p>
            <a:r>
              <a:rPr lang="en-US" sz="2000" b="1" dirty="0" smtClean="0"/>
              <a:t>Contact Person : Ramesh-AE</a:t>
            </a:r>
          </a:p>
          <a:p>
            <a:r>
              <a:rPr lang="en-US" sz="2000" b="1" dirty="0" smtClean="0"/>
              <a:t>Contact Details : </a:t>
            </a:r>
            <a:r>
              <a:rPr lang="en-US" sz="2000" b="1" dirty="0"/>
              <a:t>9986835425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27267"/>
              </p:ext>
            </p:extLst>
          </p:nvPr>
        </p:nvGraphicFramePr>
        <p:xfrm>
          <a:off x="163773" y="1801389"/>
          <a:ext cx="11846258" cy="200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45"/>
                <a:gridCol w="1562545"/>
                <a:gridCol w="1927274"/>
                <a:gridCol w="1764993"/>
                <a:gridCol w="776570"/>
                <a:gridCol w="869244"/>
                <a:gridCol w="880534"/>
                <a:gridCol w="846666"/>
                <a:gridCol w="1254979"/>
                <a:gridCol w="1453008"/>
              </a:tblGrid>
              <a:tr h="75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SL No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Available?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Code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Budget Amt. (Lakh)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JC/T/WO #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line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Agency Response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5472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10</a:t>
                      </a:r>
                      <a:endParaRPr lang="en-IN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 Layout RWA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 Layout, Yellukunte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2016-17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I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20-Sept-2017</a:t>
                      </a:r>
                      <a:endParaRPr lang="en-I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Councillor: </a:t>
                      </a:r>
                      <a:r>
                        <a:rPr lang="en-IN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Work </a:t>
                      </a:r>
                      <a:r>
                        <a:rPr lang="en-IN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will be complete with in a month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1949</Words>
  <Application>Microsoft Office PowerPoint</Application>
  <PresentationFormat>Widescreen</PresentationFormat>
  <Paragraphs>637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Tunga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Chandrima Padmanabhan;Shobana Venkatasubbu</dc:creator>
  <cp:lastModifiedBy>sapna</cp:lastModifiedBy>
  <cp:revision>394</cp:revision>
  <cp:lastPrinted>2017-08-18T15:09:32Z</cp:lastPrinted>
  <dcterms:created xsi:type="dcterms:W3CDTF">2016-07-13T14:02:45Z</dcterms:created>
  <dcterms:modified xsi:type="dcterms:W3CDTF">2017-09-04T04:41:15Z</dcterms:modified>
</cp:coreProperties>
</file>