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4"/>
  </p:notesMasterIdLst>
  <p:handoutMasterIdLst>
    <p:handoutMasterId r:id="rId35"/>
  </p:handoutMasterIdLst>
  <p:sldIdLst>
    <p:sldId id="260" r:id="rId3"/>
    <p:sldId id="590" r:id="rId4"/>
    <p:sldId id="637" r:id="rId5"/>
    <p:sldId id="275" r:id="rId6"/>
    <p:sldId id="636" r:id="rId7"/>
    <p:sldId id="606" r:id="rId8"/>
    <p:sldId id="638" r:id="rId9"/>
    <p:sldId id="639" r:id="rId10"/>
    <p:sldId id="640" r:id="rId11"/>
    <p:sldId id="641" r:id="rId12"/>
    <p:sldId id="642" r:id="rId13"/>
    <p:sldId id="643" r:id="rId14"/>
    <p:sldId id="644" r:id="rId15"/>
    <p:sldId id="645" r:id="rId16"/>
    <p:sldId id="646" r:id="rId17"/>
    <p:sldId id="647" r:id="rId18"/>
    <p:sldId id="648" r:id="rId19"/>
    <p:sldId id="649" r:id="rId20"/>
    <p:sldId id="650" r:id="rId21"/>
    <p:sldId id="659" r:id="rId22"/>
    <p:sldId id="651" r:id="rId23"/>
    <p:sldId id="653" r:id="rId24"/>
    <p:sldId id="654" r:id="rId25"/>
    <p:sldId id="657" r:id="rId26"/>
    <p:sldId id="652" r:id="rId27"/>
    <p:sldId id="655" r:id="rId28"/>
    <p:sldId id="660" r:id="rId29"/>
    <p:sldId id="301" r:id="rId30"/>
    <p:sldId id="312" r:id="rId31"/>
    <p:sldId id="318" r:id="rId32"/>
    <p:sldId id="321" r:id="rId3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5382" autoAdjust="0"/>
  </p:normalViewPr>
  <p:slideViewPr>
    <p:cSldViewPr snapToGrid="0">
      <p:cViewPr varScale="1">
        <p:scale>
          <a:sx n="70" d="100"/>
          <a:sy n="70" d="100"/>
        </p:scale>
        <p:origin x="6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IN" smtClean="0"/>
              <a:t>19-08-2017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E591CE-223E-40B3-8D65-2C0F0A8ECE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52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IN" smtClean="0"/>
              <a:t>19-08-2017</a:t>
            </a:r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CBF8B8-B47A-4E4A-BE85-5298A5F543BD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8129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7260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6555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2624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0343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8979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4097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18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86002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19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7681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20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44888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3805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70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4372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64851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81101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5798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67162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27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3602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006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0228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8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570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9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89498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10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9329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6122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660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B20C3-7BD5-4463-A361-A21D5604329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F3305-15A3-4F1D-B067-0B4467527AC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61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62B-E538-40FE-B01F-26697BFD6EF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72206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44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7C77C-4B34-4328-876F-7D25B66BCC2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32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17CD-1BC9-418B-860F-828A45727A1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235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24C98-3253-414A-89F8-25A73E07ADA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448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3DE9-1E41-465A-BE2A-CAD3BE61847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2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6D2D-9E9F-40B9-9F30-2A999BB9C840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827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CC0D-F72E-4E2F-8ED9-E473743ED1A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4485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54C9E-FC14-4070-A0F9-3375849A95F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995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917C-281F-46D1-9A55-1916CF0B07E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3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9B00-756B-4C64-887D-65545BA1CB8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92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FD68-3358-4493-A715-DFC3C7724E17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660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A2DD-11FF-455B-A7BD-AC56AC78D16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99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3C3E-70CE-4F81-AD3E-5CD573E6F612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18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34F-73BE-4C48-A3C0-E035EFCDE6F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4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13BF-9705-4C3A-BBFB-926AD168C27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25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D7E6-8D71-450E-971F-32A6878D2D8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1A0C-50C1-498B-8AF0-7B41FF1DCDE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7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2CCB2-435E-492E-A095-2DEBAAA34E51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6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29EC-C7BC-49F7-8F70-6764B14906D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6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DAFD8-A63D-47E5-9B8A-0CCDC160CAC6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74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9DD27-D7EB-41B1-88A4-0BCBF958E540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58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5BA8F-C745-453D-AD1D-89FD9C63AAA6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23-10-2017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5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aeramamurthynagara_e7@bescom.co.in" TargetMode="External"/><Relationship Id="rId3" Type="http://schemas.openxmlformats.org/officeDocument/2006/relationships/hyperlink" Target="mailto:rameshthejasvi@gmail.com" TargetMode="External"/><Relationship Id="rId7" Type="http://schemas.openxmlformats.org/officeDocument/2006/relationships/hyperlink" Target="mailto:aeee3@bwssb.org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ebbmplake@gmail.com" TargetMode="External"/><Relationship Id="rId5" Type="http://schemas.openxmlformats.org/officeDocument/2006/relationships/hyperlink" Target="mailto:bbmpsfmdpura@gmail.com" TargetMode="External"/><Relationship Id="rId10" Type="http://schemas.openxmlformats.org/officeDocument/2006/relationships/image" Target="../media/image1.png"/><Relationship Id="rId4" Type="http://schemas.openxmlformats.org/officeDocument/2006/relationships/hyperlink" Target="mailto:bbmpkrpble@gmail.com" TargetMode="External"/><Relationship Id="rId9" Type="http://schemas.openxmlformats.org/officeDocument/2006/relationships/hyperlink" Target="mailto:rmnagarbcp@ksp.gmail.in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naagraha.org/" TargetMode="External"/><Relationship Id="rId2" Type="http://schemas.openxmlformats.org/officeDocument/2006/relationships/hyperlink" Target="mailto:Lingaraju.mb@janaagraha.or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106" y="1106790"/>
            <a:ext cx="6678899" cy="24950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19500" y="4303455"/>
            <a:ext cx="92355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000" b="1" dirty="0"/>
              <a:t>Ward </a:t>
            </a:r>
            <a:r>
              <a:rPr lang="en-US" altLang="en-US" sz="4000" b="1" dirty="0" err="1" smtClean="0"/>
              <a:t>Sabha|Ramamurthy</a:t>
            </a:r>
            <a:r>
              <a:rPr lang="en-US" altLang="en-US" sz="4000" b="1" dirty="0" smtClean="0"/>
              <a:t> </a:t>
            </a:r>
            <a:r>
              <a:rPr lang="en-US" altLang="en-US" sz="4000" b="1" dirty="0"/>
              <a:t>N</a:t>
            </a:r>
            <a:r>
              <a:rPr lang="en-US" altLang="en-US" sz="4000" b="1" dirty="0" smtClean="0"/>
              <a:t>agara</a:t>
            </a:r>
            <a:r>
              <a:rPr lang="kn-IN" sz="4000" b="1" dirty="0" smtClean="0"/>
              <a:t> </a:t>
            </a:r>
            <a:r>
              <a:rPr lang="en-US" altLang="en-US" sz="4000" b="1" dirty="0"/>
              <a:t># </a:t>
            </a:r>
            <a:r>
              <a:rPr lang="en-US" altLang="en-US" sz="4000" b="1" dirty="0" smtClean="0"/>
              <a:t>26</a:t>
            </a:r>
            <a:endParaRPr lang="en-US" altLang="en-US" sz="4000" b="1" dirty="0"/>
          </a:p>
          <a:p>
            <a:pPr algn="ctr"/>
            <a:r>
              <a:rPr lang="en-US" altLang="en-US" sz="3600" b="1" dirty="0" smtClean="0"/>
              <a:t>07 October </a:t>
            </a:r>
            <a:r>
              <a:rPr lang="en-US" altLang="en-US" sz="3600" b="1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404718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569335"/>
              </p:ext>
            </p:extLst>
          </p:nvPr>
        </p:nvGraphicFramePr>
        <p:xfrm>
          <a:off x="110129" y="1637511"/>
          <a:ext cx="11904071" cy="4687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07"/>
                <a:gridCol w="1245864"/>
                <a:gridCol w="1536700"/>
                <a:gridCol w="1511300"/>
                <a:gridCol w="838200"/>
                <a:gridCol w="990600"/>
                <a:gridCol w="889000"/>
                <a:gridCol w="1193800"/>
                <a:gridCol w="1016000"/>
                <a:gridCol w="2057400"/>
              </a:tblGrid>
              <a:tr h="5214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new footpaths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</a:p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will start  in November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3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new footpaths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Christ King School Cross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will start  in November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20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new footpaths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Aditya Layout Main Road, Akshaya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</a:t>
                      </a:r>
                      <a:r>
                        <a:rPr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a footpaths already but 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street</a:t>
                      </a:r>
                      <a:r>
                        <a:rPr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venders encroached the footpath ,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along with the traffic police we will take necessary action in next week 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63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  grant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353858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193092"/>
              </p:ext>
            </p:extLst>
          </p:nvPr>
        </p:nvGraphicFramePr>
        <p:xfrm>
          <a:off x="110129" y="1637510"/>
          <a:ext cx="11891372" cy="478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540"/>
                <a:gridCol w="1244535"/>
                <a:gridCol w="1535061"/>
                <a:gridCol w="1509688"/>
                <a:gridCol w="837306"/>
                <a:gridCol w="989543"/>
                <a:gridCol w="888052"/>
                <a:gridCol w="1192526"/>
                <a:gridCol w="1014916"/>
                <a:gridCol w="2055205"/>
              </a:tblGrid>
              <a:tr h="5849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64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 of existing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October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Ramesh: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 will complete by end of the October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72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Aditya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85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Shanti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03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Y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2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lakhs available.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we get the approve from commissioner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will fix CCTV Cameras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18809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28929"/>
              </p:ext>
            </p:extLst>
          </p:nvPr>
        </p:nvGraphicFramePr>
        <p:xfrm>
          <a:off x="160928" y="1573222"/>
          <a:ext cx="11929471" cy="5051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41"/>
                <a:gridCol w="1248522"/>
                <a:gridCol w="1539979"/>
                <a:gridCol w="1514525"/>
                <a:gridCol w="839989"/>
                <a:gridCol w="992713"/>
                <a:gridCol w="890897"/>
                <a:gridCol w="1196347"/>
                <a:gridCol w="1018168"/>
                <a:gridCol w="2061790"/>
              </a:tblGrid>
              <a:tr h="54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184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Community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Hall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Ambedkar Nagar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budget, one POW get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approved we will start work process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Crematoriums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Kalkere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budget, one POW get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approved we will start work process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Crematoriums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budget, one POW get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approved we will start work process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9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Waterlogging on the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started already it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 complete by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18406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231121"/>
              </p:ext>
            </p:extLst>
          </p:nvPr>
        </p:nvGraphicFramePr>
        <p:xfrm>
          <a:off x="160928" y="1573222"/>
          <a:ext cx="11942172" cy="492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208"/>
                <a:gridCol w="1249851"/>
                <a:gridCol w="1541619"/>
                <a:gridCol w="1516137"/>
                <a:gridCol w="840883"/>
                <a:gridCol w="993770"/>
                <a:gridCol w="891846"/>
                <a:gridCol w="1197621"/>
                <a:gridCol w="1019252"/>
                <a:gridCol w="2063985"/>
              </a:tblGrid>
              <a:tr h="54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722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Gangusa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Main Gangusa Layout, Kalekare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  grant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22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Gangusa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Main Gangusa Layout, Kalekare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have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52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Gangusa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Gangusa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Layout, Kalekare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Y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2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lakhs available.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we get the approve from commissioner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will fix CCTV Cameras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35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Gangusa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Lane Marking and Road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Signage's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Gangusa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Layout, Kalekare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budget, one POW get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approved we will start work process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338610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442294"/>
              </p:ext>
            </p:extLst>
          </p:nvPr>
        </p:nvGraphicFramePr>
        <p:xfrm>
          <a:off x="160928" y="1564393"/>
          <a:ext cx="11942172" cy="4769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208"/>
                <a:gridCol w="1249851"/>
                <a:gridCol w="1541619"/>
                <a:gridCol w="1516137"/>
                <a:gridCol w="840883"/>
                <a:gridCol w="993770"/>
                <a:gridCol w="891846"/>
                <a:gridCol w="1197621"/>
                <a:gridCol w="1019252"/>
                <a:gridCol w="2063985"/>
              </a:tblGrid>
              <a:tr h="5692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00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Gangusa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Tarring of mud/unpaved roads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Main Gangusa Layout, Kalekare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  grant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83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NRI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Phase-2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NRI Layout, Phase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Appreciated RWA initiative because they spent own money and installed cameras in their layout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97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Build composting units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Kowdenahalli,Bbmp Office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not available  in our ward to build composting unit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Build dry waste collection centres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not available  in our ward to build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dry waste collection centres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358565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543812"/>
              </p:ext>
            </p:extLst>
          </p:nvPr>
        </p:nvGraphicFramePr>
        <p:xfrm>
          <a:off x="160928" y="1564393"/>
          <a:ext cx="11929473" cy="4632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41"/>
                <a:gridCol w="1248522"/>
                <a:gridCol w="1539980"/>
                <a:gridCol w="1514525"/>
                <a:gridCol w="839989"/>
                <a:gridCol w="992713"/>
                <a:gridCol w="890898"/>
                <a:gridCol w="1196347"/>
                <a:gridCol w="1018168"/>
                <a:gridCol w="2061790"/>
              </a:tblGrid>
              <a:tr h="581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2797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New Bus Shelters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Aaladamara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Bus Stop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already constructed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 bus stops in our ward from MP grants, there is no place to construct bus shelter in this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location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7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Public Toilets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Kalkere Main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Road, Happy Garden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Kalkere main road don’t have place to build  public toilet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3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effectLst/>
                          <a:latin typeface="+mn-lt"/>
                        </a:rPr>
                        <a:t>Sir M V Nagar, 2Nd </a:t>
                      </a:r>
                      <a:r>
                        <a:rPr lang="sv-SE" sz="1400" b="0" i="0" u="none" strike="noStrike" dirty="0" smtClean="0">
                          <a:effectLst/>
                          <a:latin typeface="+mn-lt"/>
                        </a:rPr>
                        <a:t>Block</a:t>
                      </a:r>
                      <a:endParaRPr lang="sv-SE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39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M V Nagar, 1St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Block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11862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11919"/>
              </p:ext>
            </p:extLst>
          </p:nvPr>
        </p:nvGraphicFramePr>
        <p:xfrm>
          <a:off x="160928" y="1564393"/>
          <a:ext cx="11929473" cy="4740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41"/>
                <a:gridCol w="1248522"/>
                <a:gridCol w="1539980"/>
                <a:gridCol w="1514525"/>
                <a:gridCol w="839989"/>
                <a:gridCol w="992713"/>
                <a:gridCol w="890898"/>
                <a:gridCol w="1196347"/>
                <a:gridCol w="1018168"/>
                <a:gridCol w="2061790"/>
              </a:tblGrid>
              <a:tr h="645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existing footpaths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effectLst/>
                          <a:latin typeface="+mn-lt"/>
                        </a:rPr>
                        <a:t>Ramamurthy Nagar,Old Santhe Beedi Rd, Hormavu Main Road,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Nagorathana Grants </a:t>
                      </a:r>
                      <a:endParaRPr lang="en-IN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Sneha Bharathi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Build composting units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Bbmp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Office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not available  in our ward to build composting unit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3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Build dry waste collection centres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not available  in our ward to build dry waste collection centres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39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New Bus Shelters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Aaladamara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Bus Stop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already constructed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 bus stops in our ward from MP grants, there is no place to construct bus shelter in this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location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224934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832820"/>
              </p:ext>
            </p:extLst>
          </p:nvPr>
        </p:nvGraphicFramePr>
        <p:xfrm>
          <a:off x="160928" y="1564393"/>
          <a:ext cx="11929473" cy="4787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41"/>
                <a:gridCol w="1248522"/>
                <a:gridCol w="1539980"/>
                <a:gridCol w="1514525"/>
                <a:gridCol w="839989"/>
                <a:gridCol w="992713"/>
                <a:gridCol w="890898"/>
                <a:gridCol w="1196347"/>
                <a:gridCol w="1018168"/>
                <a:gridCol w="2061790"/>
              </a:tblGrid>
              <a:tr h="645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Public Toilets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Kalkere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Kalkere main road don’t have place to build  public toilet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 of existing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M V Nagar, Sneha Bharathi Layout,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October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Ramesh: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 will complete by end of the October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M V Nagar, Sneha Bharathi Layout,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Y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_</a:t>
                      </a: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2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lakhs available.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we get the approve from commissioner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will fix CCTV Cameras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39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existing footpaths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Kalkere Main Rd, Sir M V Nagar,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Nagorathana Grants </a:t>
                      </a:r>
                      <a:endParaRPr lang="en-IN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20347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963827"/>
              </p:ext>
            </p:extLst>
          </p:nvPr>
        </p:nvGraphicFramePr>
        <p:xfrm>
          <a:off x="168442" y="1508847"/>
          <a:ext cx="11878671" cy="481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873"/>
                <a:gridCol w="1478472"/>
                <a:gridCol w="1298155"/>
                <a:gridCol w="1508075"/>
                <a:gridCol w="836412"/>
                <a:gridCol w="988486"/>
                <a:gridCol w="887104"/>
                <a:gridCol w="1191252"/>
                <a:gridCol w="1013832"/>
                <a:gridCol w="2053010"/>
              </a:tblGrid>
              <a:tr h="7448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8865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Tarring of mud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/ unpaved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roads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8Th Cross Rd, Sir M V Nagar, 3Rd Main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Nagorathana Grants </a:t>
                      </a:r>
                      <a:endParaRPr lang="en-IN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65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Tarring of pothole-ridden roads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58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Road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widening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is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private property its difficulty to widening the road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Vacant site garbage dumping and burning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ill take necessary action this week itself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82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Nisarga layout 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Construction of road-side drains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and 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Nisarga layout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212966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252" y="361499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</a:t>
            </a:r>
            <a:r>
              <a:rPr lang="en-US" sz="2000" b="1" dirty="0"/>
              <a:t>SWD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Panduranga-AEE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9448504504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39243"/>
              </p:ext>
            </p:extLst>
          </p:nvPr>
        </p:nvGraphicFramePr>
        <p:xfrm>
          <a:off x="0" y="1377162"/>
          <a:ext cx="12095750" cy="5130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274"/>
                <a:gridCol w="1478536"/>
                <a:gridCol w="1348832"/>
                <a:gridCol w="1321899"/>
                <a:gridCol w="860142"/>
                <a:gridCol w="788464"/>
                <a:gridCol w="913901"/>
                <a:gridCol w="770544"/>
                <a:gridCol w="1093098"/>
                <a:gridCol w="2885060"/>
              </a:tblGrid>
              <a:tr h="5967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October</a:t>
                      </a:r>
                      <a:endParaRPr lang="en-IN" sz="1400" b="1" i="0" u="none" strike="noStrike" kern="1200" baseline="30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October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1" i="0" u="none" strike="noStrike" kern="1200" baseline="30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November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October</a:t>
                      </a:r>
                      <a:endParaRPr lang="en-IN" sz="1400" b="1" i="0" u="none" strike="noStrike" kern="1200" baseline="30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October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1" i="0" u="none" strike="noStrike" kern="1200" baseline="30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November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19Th Cross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Ramamurthy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IN" sz="1400" b="1" i="0" u="none" strike="noStrike" kern="1200" baseline="30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November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785" y="249966"/>
            <a:ext cx="9967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+mj-lt"/>
              </a:rPr>
              <a:t>RWA Covered today</a:t>
            </a:r>
            <a:endParaRPr lang="en-US" sz="3200" b="1" dirty="0">
              <a:latin typeface="+mj-lt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203321"/>
              </p:ext>
            </p:extLst>
          </p:nvPr>
        </p:nvGraphicFramePr>
        <p:xfrm>
          <a:off x="609601" y="1533241"/>
          <a:ext cx="6832600" cy="3572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32600"/>
              </a:tblGrid>
              <a:tr h="3572159"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ACL Layout RWA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Akshay Nagar RWA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Gangusa Layout RWA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Akshaya Mahila Gelathiyara Sangha</a:t>
                      </a:r>
                    </a:p>
                    <a:p>
                      <a:pPr marL="342900" marR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NRI Layout Phase-2</a:t>
                      </a:r>
                    </a:p>
                    <a:p>
                      <a:pPr marL="342900" marR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Sir M V Nagar RWA</a:t>
                      </a:r>
                    </a:p>
                    <a:p>
                      <a:pPr marL="342900" marR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Sneha Bharathi Layout RWA</a:t>
                      </a:r>
                    </a:p>
                    <a:p>
                      <a:pPr marL="342900" marR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</a:p>
                    <a:p>
                      <a:pPr marL="342900" marR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Nisarga Layout RWA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099" y="932989"/>
            <a:ext cx="5194301" cy="545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6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976590"/>
              </p:ext>
            </p:extLst>
          </p:nvPr>
        </p:nvGraphicFramePr>
        <p:xfrm>
          <a:off x="97429" y="1523211"/>
          <a:ext cx="11942172" cy="2780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208"/>
                <a:gridCol w="1459763"/>
                <a:gridCol w="1331707"/>
                <a:gridCol w="1516137"/>
                <a:gridCol w="840883"/>
                <a:gridCol w="993770"/>
                <a:gridCol w="891846"/>
                <a:gridCol w="1197620"/>
                <a:gridCol w="1019252"/>
                <a:gridCol w="2063986"/>
              </a:tblGrid>
              <a:tr h="5967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Construction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will be inform to SWD engineer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Desilting of storm water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-31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</a:p>
                    <a:p>
                      <a:pPr algn="ctr" fontAlgn="b"/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already started it will complete by end of the November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6252" y="361499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</a:t>
            </a:r>
            <a:r>
              <a:rPr lang="en-US" sz="2000" b="1" dirty="0"/>
              <a:t>SWD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Panduranga-AEE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9448504504</a:t>
            </a:r>
          </a:p>
        </p:txBody>
      </p:sp>
    </p:spTree>
    <p:extLst>
      <p:ext uri="{BB962C8B-B14F-4D97-AF65-F5344CB8AC3E}">
        <p14:creationId xmlns:p14="http://schemas.microsoft.com/office/powerpoint/2010/main" val="220943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8443" y="385563"/>
            <a:ext cx="118029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Lakes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Shilpa-AE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9986553232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881224"/>
              </p:ext>
            </p:extLst>
          </p:nvPr>
        </p:nvGraphicFramePr>
        <p:xfrm>
          <a:off x="97429" y="1523211"/>
          <a:ext cx="11942172" cy="493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208"/>
                <a:gridCol w="1459763"/>
                <a:gridCol w="1331707"/>
                <a:gridCol w="1516137"/>
                <a:gridCol w="840883"/>
                <a:gridCol w="820281"/>
                <a:gridCol w="859536"/>
                <a:gridCol w="1060704"/>
                <a:gridCol w="1038352"/>
                <a:gridCol w="2387601"/>
              </a:tblGrid>
              <a:tr h="5967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 RWA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and Cleanliness of Lakes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 Lake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developing Kowdenahalli lake </a:t>
                      </a: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300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lakhs available and its in tender process, work will start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month of December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Akshaya Mahila Gelathiyara Sangha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and Cleanliness of Lakes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 Lake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300.00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developing Kowdenahalli lake </a:t>
                      </a: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300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lakhs available and its in tender process, work will start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month of December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Sir M V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and Cleanliness of Lakes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 Lake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300.00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developing Kowdenahalli lake </a:t>
                      </a: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300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lakhs available and its in tender process, work will start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month of December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6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Sneha Bharathi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and Cleanliness of Lakes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 Lake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300.00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developing Kowdenahalli lake </a:t>
                      </a: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300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lakhs available and its in tender process, work will start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month of December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8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2348" y="361499"/>
            <a:ext cx="11875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Health</a:t>
            </a:r>
            <a:endParaRPr lang="en-US" sz="2000" b="1" dirty="0"/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Manjunath, Health Inspector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9964547687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064279"/>
              </p:ext>
            </p:extLst>
          </p:nvPr>
        </p:nvGraphicFramePr>
        <p:xfrm>
          <a:off x="148229" y="1596597"/>
          <a:ext cx="11859287" cy="4592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855"/>
                <a:gridCol w="1449631"/>
                <a:gridCol w="1322464"/>
                <a:gridCol w="1505614"/>
                <a:gridCol w="835047"/>
                <a:gridCol w="986873"/>
                <a:gridCol w="885656"/>
                <a:gridCol w="1189308"/>
                <a:gridCol w="690808"/>
                <a:gridCol w="2371031"/>
              </a:tblGrid>
              <a:tr h="7014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745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Nagar,1St 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TC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Palya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9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24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Gangusa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Gangusa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Layout, Kalekare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50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Nisarga layout RWA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5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  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 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and 12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 Nisarga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536" y="457752"/>
            <a:ext cx="117067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Health</a:t>
            </a:r>
            <a:endParaRPr lang="en-US" sz="2000" b="1" dirty="0"/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Manjunath, Health Inspector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9964547687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23314"/>
              </p:ext>
            </p:extLst>
          </p:nvPr>
        </p:nvGraphicFramePr>
        <p:xfrm>
          <a:off x="136198" y="1689070"/>
          <a:ext cx="11835223" cy="470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91"/>
                <a:gridCol w="1446690"/>
                <a:gridCol w="1319780"/>
                <a:gridCol w="1502559"/>
                <a:gridCol w="833352"/>
                <a:gridCol w="984870"/>
                <a:gridCol w="883859"/>
                <a:gridCol w="1186895"/>
                <a:gridCol w="689407"/>
                <a:gridCol w="2366220"/>
              </a:tblGrid>
              <a:tr h="66911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322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Sneha Bharathi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M V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Nagar, 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Cross, Sneha Bharathi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43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 V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 Health Care Buildings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A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Ramamurthy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not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discussed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43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Sneha Bharathi Layout Rwa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 Health Care Buildings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Cross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Ramamurthy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not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discussed</a:t>
                      </a:r>
                      <a:endParaRPr lang="en-IN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22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Manjunath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will be followed up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every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week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fogging will be undertaken and we will inform RWA member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6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Garbage segregation not happening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It is happening but in case citizen have complaint we will follow up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4379" y="349467"/>
            <a:ext cx="11851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</a:t>
            </a:r>
            <a:r>
              <a:rPr lang="en-US" sz="2000" b="1" dirty="0"/>
              <a:t>Electrical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Gurappa Doddamani, AEE </a:t>
            </a:r>
            <a:endParaRPr lang="en-IN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9480685339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041761"/>
              </p:ext>
            </p:extLst>
          </p:nvPr>
        </p:nvGraphicFramePr>
        <p:xfrm>
          <a:off x="148229" y="1586540"/>
          <a:ext cx="11847255" cy="4645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223"/>
                <a:gridCol w="1448161"/>
                <a:gridCol w="1321122"/>
                <a:gridCol w="1504086"/>
                <a:gridCol w="834199"/>
                <a:gridCol w="985871"/>
                <a:gridCol w="884758"/>
                <a:gridCol w="1188102"/>
                <a:gridCol w="951603"/>
                <a:gridCol w="2107130"/>
              </a:tblGrid>
              <a:tr h="8111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39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streetlights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work will complete by end of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7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Gangusa 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streetlights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Main Gangusa Layout, Kalekare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work will complete by end of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9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Ravindra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nath Nair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Repair of streetlights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‘A’ Cross Manjunath Nagara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work will complete by end of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9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Nisarga layout RWA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of streetlights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5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  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 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and 12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 Nisarga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</a:p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-30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work will complete by end of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5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6409" y="421658"/>
            <a:ext cx="118270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</a:t>
            </a:r>
            <a:r>
              <a:rPr lang="en-US" sz="2000" b="1" dirty="0"/>
              <a:t>Horticulture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Tyagaraju- H S</a:t>
            </a:r>
            <a:endParaRPr lang="en-US" sz="2000" b="1" dirty="0"/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7259363162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955283"/>
              </p:ext>
            </p:extLst>
          </p:nvPr>
        </p:nvGraphicFramePr>
        <p:xfrm>
          <a:off x="148229" y="1650210"/>
          <a:ext cx="11916770" cy="3683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874"/>
                <a:gridCol w="1456658"/>
                <a:gridCol w="1328874"/>
                <a:gridCol w="1512912"/>
                <a:gridCol w="839094"/>
                <a:gridCol w="991656"/>
                <a:gridCol w="889949"/>
                <a:gridCol w="1195073"/>
                <a:gridCol w="694157"/>
                <a:gridCol w="2382523"/>
              </a:tblGrid>
              <a:tr h="6687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0050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Constructions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effectLst/>
                          <a:latin typeface="+mn-lt"/>
                        </a:rPr>
                        <a:t>Manjunath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 to construct to public park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50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Constructions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NRI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Main Rd, Akshya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 to construct to public park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50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Constructions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 to construct to public park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51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0473" y="301340"/>
            <a:ext cx="11754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Forest</a:t>
            </a:r>
            <a:endParaRPr lang="en-US" sz="2000" b="1" dirty="0"/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endParaRPr lang="en-US" sz="2000" b="1" dirty="0" smtClean="0"/>
          </a:p>
          <a:p>
            <a:r>
              <a:rPr lang="en-US" sz="2000" b="1" dirty="0" smtClean="0"/>
              <a:t>Contact Details :</a:t>
            </a:r>
            <a:endParaRPr lang="en-IN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857421"/>
              </p:ext>
            </p:extLst>
          </p:nvPr>
        </p:nvGraphicFramePr>
        <p:xfrm>
          <a:off x="180473" y="1529895"/>
          <a:ext cx="11853271" cy="2843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39"/>
                <a:gridCol w="1448896"/>
                <a:gridCol w="1321793"/>
                <a:gridCol w="1504850"/>
                <a:gridCol w="834623"/>
                <a:gridCol w="986372"/>
                <a:gridCol w="885207"/>
                <a:gridCol w="1188705"/>
                <a:gridCol w="690458"/>
                <a:gridCol w="2369828"/>
              </a:tblGrid>
              <a:tr h="61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115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Planting New Trees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Nagar,1St 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TC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Palya main road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Suggested that citizens use BBMP green app to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complete this requirement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5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Sneha Bharathi Layout Rwa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Planting New Trees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Sir M V Nagar, Sneha Bharathi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Suggested that citizens use BBMP green app to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complete this requirement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20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82328"/>
              </p:ext>
            </p:extLst>
          </p:nvPr>
        </p:nvGraphicFramePr>
        <p:xfrm>
          <a:off x="168442" y="1529894"/>
          <a:ext cx="11853271" cy="172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39"/>
                <a:gridCol w="1448896"/>
                <a:gridCol w="1321793"/>
                <a:gridCol w="1504850"/>
                <a:gridCol w="834623"/>
                <a:gridCol w="986372"/>
                <a:gridCol w="885207"/>
                <a:gridCol w="1188705"/>
                <a:gridCol w="690458"/>
                <a:gridCol w="2369828"/>
              </a:tblGrid>
              <a:tr h="61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115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Keerthi Harmony Owners Welfare Association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Maintenance and repair of sewage lines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IN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 Road, Raghavendra Nagar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Lokesh: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we will visit the spot today itself and will take necessary action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253216"/>
            <a:ext cx="11790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</a:t>
            </a:r>
            <a:r>
              <a:rPr lang="en-IN" sz="2000" b="1" dirty="0" smtClean="0"/>
              <a:t>BWSSB</a:t>
            </a:r>
            <a:endParaRPr lang="en-US" sz="2000" b="1" dirty="0"/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Lokesh AE</a:t>
            </a:r>
            <a:endParaRPr lang="en-US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000" b="1" dirty="0" smtClean="0"/>
              <a:t>Contact Details : </a:t>
            </a:r>
            <a:r>
              <a:rPr lang="en-IN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9632422553</a:t>
            </a:r>
            <a:endParaRPr lang="en-IN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0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88404" y="2693915"/>
            <a:ext cx="8475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Ward </a:t>
            </a:r>
            <a:r>
              <a:rPr lang="en-US" sz="4800" b="1" dirty="0">
                <a:latin typeface="+mj-lt"/>
              </a:rPr>
              <a:t>I</a:t>
            </a:r>
            <a:r>
              <a:rPr lang="en-US" sz="4800" b="1" dirty="0" smtClean="0">
                <a:latin typeface="+mj-lt"/>
              </a:rPr>
              <a:t>nfrastructure</a:t>
            </a:r>
            <a:endParaRPr lang="en-US" sz="4800" b="1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2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3141" y="216230"/>
            <a:ext cx="84752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SCORE for Parks Playground and Public Toilet</a:t>
            </a:r>
            <a:endParaRPr lang="en-US" sz="3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379155"/>
              </p:ext>
            </p:extLst>
          </p:nvPr>
        </p:nvGraphicFramePr>
        <p:xfrm>
          <a:off x="434443" y="2557763"/>
          <a:ext cx="10547158" cy="797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9594"/>
                <a:gridCol w="7927945"/>
                <a:gridCol w="1719619"/>
              </a:tblGrid>
              <a:tr h="36591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u="none" strike="noStrike" dirty="0" smtClean="0">
                          <a:effectLst/>
                          <a:latin typeface="+mn-lt"/>
                        </a:rPr>
                        <a:t>Ward</a:t>
                      </a:r>
                      <a:r>
                        <a:rPr lang="en-IN" sz="1600" b="1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IN" sz="1600" b="1" u="none" strike="noStrike" dirty="0" smtClean="0">
                          <a:effectLst/>
                          <a:latin typeface="+mn-lt"/>
                        </a:rPr>
                        <a:t>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u="none" strike="noStrike" dirty="0">
                          <a:effectLst/>
                          <a:latin typeface="+mn-lt"/>
                        </a:rPr>
                        <a:t>Park Name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u="none" strike="noStrike" dirty="0">
                          <a:effectLst/>
                          <a:latin typeface="+mn-lt"/>
                        </a:rPr>
                        <a:t>Score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431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en-IN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Ramamurthy Nagara Kalkere park</a:t>
                      </a:r>
                      <a:endParaRPr lang="en-IN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IN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4852" y="770228"/>
            <a:ext cx="112254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Parks, Playgrounds and Public Toilets 2016 survey was conducted on</a:t>
            </a:r>
            <a:r>
              <a:rPr lang="en-US" b="1" dirty="0"/>
              <a:t> 1,311 parks &amp; playgrounds and 473 public toilets</a:t>
            </a:r>
            <a:r>
              <a:rPr lang="en-US" dirty="0"/>
              <a:t> that fall under BBMP’s purview across Bengaluru. As a part of the survey, the quality of infrastructure and facilities was measured through the use of simple Android Apps. The survey was conducted between October to December 2016. </a:t>
            </a:r>
            <a:br>
              <a:rPr lang="en-US" dirty="0"/>
            </a:br>
            <a:r>
              <a:rPr lang="en-US" dirty="0" smtClean="0"/>
              <a:t>The </a:t>
            </a:r>
            <a:r>
              <a:rPr lang="en-US" dirty="0"/>
              <a:t>survey indicator-level information pertinent to your ward.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967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489" y="193379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Civic Directory</a:t>
            </a:r>
            <a:endParaRPr lang="en-US" sz="2500" b="1" dirty="0"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373133"/>
              </p:ext>
            </p:extLst>
          </p:nvPr>
        </p:nvGraphicFramePr>
        <p:xfrm>
          <a:off x="411088" y="1013333"/>
          <a:ext cx="11565011" cy="55398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1612"/>
                <a:gridCol w="1689100"/>
                <a:gridCol w="1752600"/>
                <a:gridCol w="2387600"/>
                <a:gridCol w="1193800"/>
                <a:gridCol w="3670299"/>
              </a:tblGrid>
              <a:tr h="345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Agency 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Department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Name 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Designation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Phone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2000" b="1" u="none" strike="noStrike" dirty="0">
                          <a:effectLst/>
                          <a:latin typeface="+mn-lt"/>
                        </a:rPr>
                        <a:t>Email 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1979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Padmavathi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Councillor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9611243911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938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Ramesh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9739838297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rameshthejasvi@gmail.com</a:t>
                      </a:r>
                      <a:endParaRPr lang="en-IN" sz="16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3225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Panduranga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 Executive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9448504504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65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Vishwanath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Health Inspector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9916609413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937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Manjunatha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Inspector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9964547687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311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Electric/Street Light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Gurappa Doddamani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Executive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9480685339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bbmpkrpble@gmail.com</a:t>
                      </a:r>
                      <a:endParaRPr lang="en-IN" sz="16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36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Horticulture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Tyagaraju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Horticulture superintendent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7259363162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bbmpsfmdpura@gmail.com</a:t>
                      </a:r>
                      <a:endParaRPr lang="en-IN" sz="16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3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Roads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Satish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9448426417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3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Shilpa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9986553232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cebbmplake@gmail.com</a:t>
                      </a:r>
                      <a:endParaRPr lang="en-IN" sz="16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3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BWSSB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BWSSB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Lokesh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9632422553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7"/>
                        </a:rPr>
                        <a:t>aeee3@bwssb.org.com</a:t>
                      </a:r>
                      <a:endParaRPr lang="en-IN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311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BESCOM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BESCOM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Manjula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Engineer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9449874210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8"/>
                        </a:rPr>
                        <a:t>aeramamurthynagara_e7@bescom.co.in</a:t>
                      </a:r>
                      <a:endParaRPr lang="en-IN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3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Law &amp; Order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Chandradara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Police Inspector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9480801224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9"/>
                        </a:rPr>
                        <a:t>rmnagarbcp@ksp.gmail.in</a:t>
                      </a:r>
                      <a:endParaRPr lang="en-IN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3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BTP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Traffic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 Siddegwoda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Police Sub Inspector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9686853456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" name="Content Placeholder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10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489" y="534572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Next Steps</a:t>
            </a:r>
            <a:endParaRPr lang="en-US" sz="25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489" y="1365896"/>
            <a:ext cx="112214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Our recommendations:</a:t>
            </a:r>
            <a:endParaRPr lang="en-US" sz="2400" b="1" dirty="0">
              <a:latin typeface="+mj-lt"/>
            </a:endParaRPr>
          </a:p>
          <a:p>
            <a:endParaRPr lang="en-US" sz="2400" b="1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Meet after 3 months, </a:t>
            </a:r>
          </a:p>
          <a:p>
            <a:pPr marL="0" lvl="1"/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Review status of works</a:t>
            </a:r>
            <a:br>
              <a:rPr lang="en-IN" sz="2400" dirty="0" smtClean="0">
                <a:latin typeface="+mj-lt"/>
              </a:rPr>
            </a:br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Give inputs into next year’s budgets </a:t>
            </a:r>
            <a:br>
              <a:rPr lang="en-IN" sz="2400" dirty="0" smtClean="0">
                <a:latin typeface="+mj-lt"/>
              </a:rPr>
            </a:br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/>
              <a:t>Please register on Ichangemycity.com to track ward budgets and civic works</a:t>
            </a:r>
            <a:br>
              <a:rPr lang="en-IN" sz="2400" dirty="0"/>
            </a:br>
            <a:r>
              <a:rPr lang="en-IN" sz="2400" dirty="0" smtClean="0">
                <a:latin typeface="+mj-lt"/>
              </a:rPr>
              <a:t> </a:t>
            </a:r>
            <a:br>
              <a:rPr lang="en-IN" sz="2400" dirty="0" smtClean="0">
                <a:latin typeface="+mj-lt"/>
              </a:rPr>
            </a:br>
            <a:endParaRPr lang="en-US" sz="2400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8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4967" y="470357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Janaagraha Directory</a:t>
            </a:r>
            <a:endParaRPr lang="en-US" sz="25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967" y="1433015"/>
            <a:ext cx="8802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+mj-lt"/>
              </a:rPr>
              <a:t>Manjunath C M</a:t>
            </a:r>
            <a:endParaRPr lang="en-US" sz="2400" b="1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manjugowda@janaagraha.org</a:t>
            </a:r>
            <a:endParaRPr lang="en-US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4967" y="2503930"/>
            <a:ext cx="5472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Lingaraju M B </a:t>
            </a:r>
            <a:endParaRPr lang="en-US" sz="2400" b="1" dirty="0"/>
          </a:p>
          <a:p>
            <a:r>
              <a:rPr lang="en-US" sz="2400" dirty="0" smtClean="0">
                <a:hlinkClick r:id="rId2"/>
              </a:rPr>
              <a:t>Lingaraju.mb@janaagraha.org</a:t>
            </a:r>
            <a:endParaRPr lang="en-US" sz="2400" dirty="0" smtClean="0"/>
          </a:p>
          <a:p>
            <a:r>
              <a:rPr lang="en-US" sz="2400" dirty="0" smtClean="0"/>
              <a:t>8746009977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04967" y="4189863"/>
            <a:ext cx="8338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Janaagraha Centre for Citizenship and Democracy</a:t>
            </a:r>
            <a:endParaRPr lang="en-US" dirty="0"/>
          </a:p>
          <a:p>
            <a:r>
              <a:rPr lang="en-US" dirty="0" smtClean="0"/>
              <a:t>4th Floor, UNI Building, Thimmaiah Road, Vasanthnagar, Bangalore - 560052</a:t>
            </a:r>
            <a:endParaRPr lang="en-US" dirty="0"/>
          </a:p>
          <a:p>
            <a:r>
              <a:rPr lang="en-US" dirty="0"/>
              <a:t>Tel</a:t>
            </a:r>
            <a:r>
              <a:rPr lang="en-US" dirty="0" smtClean="0"/>
              <a:t>: +91-80-4079-0400 Fax: +91-80-4127-7104 Mob: </a:t>
            </a:r>
            <a:r>
              <a:rPr lang="en-US" dirty="0"/>
              <a:t>+91-9902333155</a:t>
            </a:r>
          </a:p>
          <a:p>
            <a:r>
              <a:rPr lang="en-US" dirty="0" smtClean="0"/>
              <a:t>Website</a:t>
            </a:r>
            <a:r>
              <a:rPr lang="en-US" dirty="0"/>
              <a:t>: </a:t>
            </a:r>
            <a:r>
              <a:rPr lang="en-US" u="sng" dirty="0" smtClean="0">
                <a:hlinkClick r:id="rId3"/>
              </a:rPr>
              <a:t>www.janaagraha.org</a:t>
            </a:r>
            <a:r>
              <a:rPr lang="en-US" dirty="0" smtClean="0"/>
              <a:t>  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42534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88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83642" y="2634018"/>
            <a:ext cx="84752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mtClean="0">
                <a:latin typeface="+mj-lt"/>
              </a:rPr>
              <a:t>MyCityMyBudget Citizen Inputs</a:t>
            </a:r>
            <a:r>
              <a:rPr lang="en-US" sz="3000" b="1">
                <a:latin typeface="+mj-lt"/>
              </a:rPr>
              <a:t/>
            </a:r>
            <a:br>
              <a:rPr lang="en-US" sz="3000" b="1">
                <a:latin typeface="+mj-lt"/>
              </a:rPr>
            </a:br>
            <a:r>
              <a:rPr lang="en-US" sz="3000" b="1" smtClean="0">
                <a:latin typeface="+mj-lt"/>
              </a:rPr>
              <a:t>Status Update</a:t>
            </a:r>
            <a:endParaRPr lang="en-US" sz="3000" b="1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165" y="196146"/>
            <a:ext cx="116395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50" b="1" dirty="0"/>
              <a:t>MyCityMyBudget | Guidelines for referring Minutes of Ward Sabha Meeting</a:t>
            </a:r>
            <a:endParaRPr lang="en-US" sz="215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68804" y="836672"/>
            <a:ext cx="109985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following slides provide a quick snapshot of each of the issues mentioned by RWAs. </a:t>
            </a:r>
            <a:r>
              <a:rPr lang="en-IN" dirty="0"/>
              <a:t>All agency responses specific to each input are recorded in the slides as well</a:t>
            </a:r>
            <a:r>
              <a:rPr lang="en-IN" dirty="0" smtClean="0"/>
              <a:t>.</a:t>
            </a:r>
          </a:p>
          <a:p>
            <a:r>
              <a:rPr lang="en-IN" dirty="0" smtClean="0"/>
              <a:t>All the citizen input slides follow the below table layout: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1908898" y="5606297"/>
            <a:ext cx="2928893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These 2 columns record the gist of the RWA  concern. The budget/ grievance column records if money needs </a:t>
            </a:r>
            <a:r>
              <a:rPr lang="en-IN" sz="1200" dirty="0"/>
              <a:t>to be set aside for resolution </a:t>
            </a:r>
            <a:r>
              <a:rPr lang="en-IN" sz="1200" dirty="0" smtClean="0"/>
              <a:t>or if it requires redressal</a:t>
            </a:r>
            <a:endParaRPr lang="en-IN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233118" y="5336368"/>
            <a:ext cx="3053161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If budget is required and specific work and job code details are provided by the agency then data is recorded in these columns. Status column indicates whether a a)tender has been issued(T), work order has been created(WO) or jobcode(JC) has been created for resolving this concern. </a:t>
            </a:r>
            <a:endParaRPr lang="en-IN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8524458" y="5513963"/>
            <a:ext cx="1354125" cy="10156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If the agency provides specific timelines, the information is recorded here</a:t>
            </a:r>
            <a:endParaRPr lang="en-IN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10246630" y="5485378"/>
            <a:ext cx="147893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Additional issue-specific comments that were discussed between agency and RWAs are recorded here</a:t>
            </a:r>
            <a:endParaRPr lang="en-IN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105165" y="5421632"/>
            <a:ext cx="1423404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/>
              <a:t>Serial Number recorded here corresponds to the progress report provided during the ward sabha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67" y="1821422"/>
            <a:ext cx="10984204" cy="336826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233118" y="2298489"/>
            <a:ext cx="323046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Agency name and concerned officer details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2" name="Right Brace 21"/>
          <p:cNvSpPr/>
          <p:nvPr/>
        </p:nvSpPr>
        <p:spPr>
          <a:xfrm>
            <a:off x="4607710" y="2252191"/>
            <a:ext cx="450761" cy="738925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60538" y="4583739"/>
            <a:ext cx="317284" cy="8378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 rot="5400000">
            <a:off x="2462327" y="4162095"/>
            <a:ext cx="800106" cy="1906964"/>
          </a:xfrm>
          <a:prstGeom prst="rightBrace">
            <a:avLst>
              <a:gd name="adj1" fmla="val 8333"/>
              <a:gd name="adj2" fmla="val 35651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5622974" y="3535678"/>
            <a:ext cx="792029" cy="3050677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C0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8222115" y="4689420"/>
            <a:ext cx="604686" cy="80356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9999078" y="4813166"/>
            <a:ext cx="639614" cy="67221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23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25429"/>
              </p:ext>
            </p:extLst>
          </p:nvPr>
        </p:nvGraphicFramePr>
        <p:xfrm>
          <a:off x="110129" y="1637511"/>
          <a:ext cx="11904071" cy="4863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07"/>
                <a:gridCol w="1381506"/>
                <a:gridCol w="1578858"/>
                <a:gridCol w="1244600"/>
                <a:gridCol w="838200"/>
                <a:gridCol w="990600"/>
                <a:gridCol w="914400"/>
                <a:gridCol w="1206500"/>
                <a:gridCol w="1092200"/>
                <a:gridCol w="2032000"/>
              </a:tblGrid>
              <a:tr h="594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996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Nagorathana Grants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1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covering slabs for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Nagorathana Grants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4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Y</a:t>
                      </a:r>
                    </a:p>
                    <a:p>
                      <a:pPr algn="l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Budget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_</a:t>
                      </a:r>
                    </a:p>
                    <a:p>
                      <a:pPr algn="l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2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lakhs available.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we get the approve from commissioner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will fix CCTV Cameras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1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Lane Marking and Road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Signage’s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 C L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</a:p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the road asphalting, we will start lane marking work</a:t>
                      </a:r>
                    </a:p>
                    <a:p>
                      <a:pPr algn="l" fontAlgn="b"/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05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829272"/>
              </p:ext>
            </p:extLst>
          </p:nvPr>
        </p:nvGraphicFramePr>
        <p:xfrm>
          <a:off x="110129" y="1637511"/>
          <a:ext cx="11980271" cy="4779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209"/>
                <a:gridCol w="1390349"/>
                <a:gridCol w="1836792"/>
                <a:gridCol w="1326572"/>
                <a:gridCol w="880129"/>
                <a:gridCol w="1045951"/>
                <a:gridCol w="969418"/>
                <a:gridCol w="1209451"/>
                <a:gridCol w="800100"/>
                <a:gridCol w="1892300"/>
              </a:tblGrid>
              <a:tr h="594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996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Crematoriums, burial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ground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Manjunath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in the ward to construct new burial ground. already we have one burial ground in kalkere main road people can use that.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1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ACL Layout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Markets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Manjunath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Govt land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not available in our ward to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construct market.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4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Health Care Buildings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Ramamurthy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The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health care building proposal already submitted  to health department once its approved construction work will start in Horamavu ward and this is near to our ward also.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284325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889"/>
              </p:ext>
            </p:extLst>
          </p:nvPr>
        </p:nvGraphicFramePr>
        <p:xfrm>
          <a:off x="110129" y="1637511"/>
          <a:ext cx="11904071" cy="4933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07"/>
                <a:gridCol w="1381506"/>
                <a:gridCol w="1825109"/>
                <a:gridCol w="1318134"/>
                <a:gridCol w="874531"/>
                <a:gridCol w="951984"/>
                <a:gridCol w="1050566"/>
                <a:gridCol w="1305460"/>
                <a:gridCol w="840408"/>
                <a:gridCol w="1731166"/>
              </a:tblGrid>
              <a:tr h="594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996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Markets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Shanthi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Govt land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not available in our ward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construct a  market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1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Public Toilets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Shanthi Layout,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/>
                      </a:r>
                      <a:br>
                        <a:rPr lang="en-IN" sz="1400" b="0" i="0" u="none" strike="noStrike" dirty="0" smtClean="0">
                          <a:effectLst/>
                          <a:latin typeface="+mn-lt"/>
                        </a:rPr>
                      </a:b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shanti layout and Akshay </a:t>
                      </a:r>
                      <a:r>
                        <a:rPr lang="en-US" sz="14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nagar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 don’t have place to build public toilets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15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1St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TC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Palya main road,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 Grants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Start Date-15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It's in tender process,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ork </a:t>
                      </a:r>
                      <a:r>
                        <a:rPr lang="en-IN" sz="14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will be  start in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4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1St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TC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Palya main road,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2017-18 POW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Completion date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-20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  <a:p>
                      <a:pPr algn="ctr" fontAlgn="b"/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December </a:t>
                      </a:r>
                      <a:r>
                        <a:rPr lang="en-IN" sz="1400" b="1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are taken  this work in 2017-18 budget and  installation will happen in December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24333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02135"/>
              </p:ext>
            </p:extLst>
          </p:nvPr>
        </p:nvGraphicFramePr>
        <p:xfrm>
          <a:off x="110129" y="1637511"/>
          <a:ext cx="11904071" cy="4863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07"/>
                <a:gridCol w="1245864"/>
                <a:gridCol w="1536700"/>
                <a:gridCol w="1511300"/>
                <a:gridCol w="838200"/>
                <a:gridCol w="762000"/>
                <a:gridCol w="965200"/>
                <a:gridCol w="1193800"/>
                <a:gridCol w="800100"/>
                <a:gridCol w="2425700"/>
              </a:tblGrid>
              <a:tr h="594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9996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Akshay Nagar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surveillance cameras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1St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TC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Palya main road,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2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lakhs available.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we get the approve from commissioner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will fix CCTV Cameras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1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Tarring of pothole-ridden roads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 Nagar,1St Block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upto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12th cross, TC Palya main road,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Emergency grants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Ramesh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ork will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start 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after the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monsoon .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15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Crematoriums, burial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ground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Kalkere,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in the ward to construct new burial ground. already we have one burial ground in kalkere main road people can use that.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4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Akshaya Mahila Gelathiyara Sangha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Construction of Crematoriums, burial ghats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Kowdenahalli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There is no Govt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land in the ward to construct new burial ground. already we have one burial ground in kalkere main road people can use that.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8442" y="349467"/>
            <a:ext cx="1183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Ramesh-AE</a:t>
            </a:r>
          </a:p>
          <a:p>
            <a:r>
              <a:rPr lang="en-US" sz="2000" b="1" dirty="0" smtClean="0"/>
              <a:t>Contact Details </a:t>
            </a:r>
            <a:r>
              <a:rPr lang="en-US" sz="2000" b="1" dirty="0"/>
              <a:t>: 9739838297</a:t>
            </a:r>
          </a:p>
        </p:txBody>
      </p:sp>
    </p:spTree>
    <p:extLst>
      <p:ext uri="{BB962C8B-B14F-4D97-AF65-F5344CB8AC3E}">
        <p14:creationId xmlns:p14="http://schemas.microsoft.com/office/powerpoint/2010/main" val="13410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6222</TotalTime>
  <Words>4180</Words>
  <Application>Microsoft Office PowerPoint</Application>
  <PresentationFormat>Widescreen</PresentationFormat>
  <Paragraphs>1299</Paragraphs>
  <Slides>31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Tunga</vt:lpstr>
      <vt:lpstr>Wingdings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Chandrima Padmanabhan;Shobana Venkatasubbu</dc:creator>
  <cp:lastModifiedBy>Champa R</cp:lastModifiedBy>
  <cp:revision>465</cp:revision>
  <cp:lastPrinted>2017-10-12T11:36:29Z</cp:lastPrinted>
  <dcterms:created xsi:type="dcterms:W3CDTF">2016-07-13T14:02:45Z</dcterms:created>
  <dcterms:modified xsi:type="dcterms:W3CDTF">2017-10-23T05:06:33Z</dcterms:modified>
</cp:coreProperties>
</file>